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305" r:id="rId5"/>
    <p:sldId id="306" r:id="rId6"/>
    <p:sldId id="317" r:id="rId7"/>
    <p:sldId id="318" r:id="rId8"/>
    <p:sldId id="319" r:id="rId9"/>
    <p:sldId id="320" r:id="rId10"/>
    <p:sldId id="321" r:id="rId11"/>
    <p:sldId id="322" r:id="rId12"/>
    <p:sldId id="323" r:id="rId13"/>
    <p:sldId id="324" r:id="rId14"/>
    <p:sldId id="31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Sridevi Sridevi" initials="SS" lastIdx="1" clrIdx="3">
    <p:extLst>
      <p:ext uri="{19B8F6BF-5375-455C-9EA6-DF929625EA0E}">
        <p15:presenceInfo xmlns:p15="http://schemas.microsoft.com/office/powerpoint/2012/main" userId="0848fa263b10e0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28B3"/>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4879" autoAdjust="0"/>
  </p:normalViewPr>
  <p:slideViewPr>
    <p:cSldViewPr snapToGrid="0">
      <p:cViewPr varScale="1">
        <p:scale>
          <a:sx n="67" d="100"/>
          <a:sy n="67" d="100"/>
        </p:scale>
        <p:origin x="66" y="1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PROJECT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LCOT\Downloads\Document%20from%20SANSRIYESHDHARSH&#128516;.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PROJECT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ELCOT\Downloads\Document%20from%20SANSRIYESHDHARSH&#128516;.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ELCOT\Downloads\Document%20from%20SANSRIYESHDHARSH&#128516;.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esktop\PROJECTDATA.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[PROJECTDATA.xlsx]Sheet11!PivotTable12</c:name>
    <c:fmtId val="-1"/>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Months vs Amount of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pivotFmt>
      <c:pivotFmt>
        <c:idx val="1"/>
        <c:marker>
          <c:symbol val="none"/>
        </c:marker>
      </c:pivotFmt>
    </c:pivotFmts>
    <c:plotArea>
      <c:layout>
        <c:manualLayout>
          <c:layoutTarget val="inner"/>
          <c:xMode val="edge"/>
          <c:yMode val="edge"/>
          <c:x val="0.14637729658792697"/>
          <c:y val="0.18091462525517643"/>
          <c:w val="0.70759623797025351"/>
          <c:h val="0.65482210557013765"/>
        </c:manualLayout>
      </c:layout>
      <c:barChart>
        <c:barDir val="col"/>
        <c:grouping val="clustered"/>
        <c:varyColors val="0"/>
        <c:ser>
          <c:idx val="0"/>
          <c:order val="0"/>
          <c:tx>
            <c:strRef>
              <c:f>Sheet11!$B$1</c:f>
              <c:strCache>
                <c:ptCount val="1"/>
                <c:pt idx="0">
                  <c:v>Total</c:v>
                </c:pt>
              </c:strCache>
            </c:strRef>
          </c:tx>
          <c:spPr>
            <a:solidFill>
              <a:schemeClr val="accent4"/>
            </a:solidFill>
            <a:ln>
              <a:noFill/>
            </a:ln>
            <a:effectLst/>
          </c:spPr>
          <c:invertIfNegative val="0"/>
          <c:cat>
            <c:strRef>
              <c:f>Sheet11!$A$2:$A$10</c:f>
              <c:strCache>
                <c:ptCount val="8"/>
                <c:pt idx="0">
                  <c:v>Nov-22</c:v>
                </c:pt>
                <c:pt idx="1">
                  <c:v>Dec-22</c:v>
                </c:pt>
                <c:pt idx="2">
                  <c:v>Jan-23</c:v>
                </c:pt>
                <c:pt idx="3">
                  <c:v>Feb-23</c:v>
                </c:pt>
                <c:pt idx="4">
                  <c:v>Mar-23</c:v>
                </c:pt>
                <c:pt idx="5">
                  <c:v>Apr-23</c:v>
                </c:pt>
                <c:pt idx="6">
                  <c:v>May-23</c:v>
                </c:pt>
                <c:pt idx="7">
                  <c:v>Jun-23</c:v>
                </c:pt>
              </c:strCache>
            </c:strRef>
          </c:cat>
          <c:val>
            <c:numRef>
              <c:f>Sheet11!$B$2:$B$10</c:f>
              <c:numCache>
                <c:formatCode>General</c:formatCode>
                <c:ptCount val="8"/>
                <c:pt idx="0">
                  <c:v>70928</c:v>
                </c:pt>
                <c:pt idx="1">
                  <c:v>40530</c:v>
                </c:pt>
                <c:pt idx="2">
                  <c:v>52133</c:v>
                </c:pt>
                <c:pt idx="3">
                  <c:v>106155</c:v>
                </c:pt>
                <c:pt idx="4">
                  <c:v>203805</c:v>
                </c:pt>
                <c:pt idx="5">
                  <c:v>302715</c:v>
                </c:pt>
                <c:pt idx="6">
                  <c:v>75705</c:v>
                </c:pt>
                <c:pt idx="7">
                  <c:v>201181</c:v>
                </c:pt>
              </c:numCache>
            </c:numRef>
          </c:val>
          <c:extLst>
            <c:ext xmlns:c16="http://schemas.microsoft.com/office/drawing/2014/chart" uri="{C3380CC4-5D6E-409C-BE32-E72D297353CC}">
              <c16:uniqueId val="{00000000-62F0-4887-960D-6CFD4AFBB4EE}"/>
            </c:ext>
          </c:extLst>
        </c:ser>
        <c:dLbls>
          <c:showLegendKey val="0"/>
          <c:showVal val="0"/>
          <c:showCatName val="0"/>
          <c:showSerName val="0"/>
          <c:showPercent val="0"/>
          <c:showBubbleSize val="0"/>
        </c:dLbls>
        <c:gapWidth val="219"/>
        <c:overlap val="-27"/>
        <c:axId val="70187264"/>
        <c:axId val="70271744"/>
      </c:barChart>
      <c:catAx>
        <c:axId val="7018726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271744"/>
        <c:crosses val="autoZero"/>
        <c:auto val="1"/>
        <c:lblAlgn val="ctr"/>
        <c:lblOffset val="100"/>
        <c:noMultiLvlLbl val="0"/>
      </c:catAx>
      <c:valAx>
        <c:axId val="70271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187264"/>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[Document from SANSRIYESHDHARSH😄.xlsx]Sheet6!PivotTable16</c:name>
    <c:fmtId val="0"/>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dirty="0"/>
              <a:t>Month vs Amount of purchase of raw materials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1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1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
        <c:idx val="1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cene3d>
            <a:camera prst="orthographicFront">
              <a:rot lat="0" lon="0" rev="0"/>
            </a:camera>
            <a:lightRig rig="threePt" dir="t">
              <a:rot lat="0" lon="0" rev="1200000"/>
            </a:lightRig>
          </a:scene3d>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Sheet6!$B$3</c:f>
              <c:strCache>
                <c:ptCount val="1"/>
                <c:pt idx="0">
                  <c:v>Total</c:v>
                </c:pt>
              </c:strCache>
            </c:strRef>
          </c:tx>
          <c:spPr>
            <a:ln>
              <a:solidFill>
                <a:schemeClr val="tx1"/>
              </a:solidFill>
            </a:ln>
          </c:spPr>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contourClr>
                  <a:schemeClr val="tx1"/>
                </a:contourClr>
              </a:sp3d>
            </c:spPr>
            <c:extLst>
              <c:ext xmlns:c16="http://schemas.microsoft.com/office/drawing/2014/chart" uri="{C3380CC4-5D6E-409C-BE32-E72D297353CC}">
                <c16:uniqueId val="{00000001-B339-41BF-84D2-435CBEA17519}"/>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contourClr>
                  <a:schemeClr val="tx1"/>
                </a:contourClr>
              </a:sp3d>
            </c:spPr>
            <c:extLst>
              <c:ext xmlns:c16="http://schemas.microsoft.com/office/drawing/2014/chart" uri="{C3380CC4-5D6E-409C-BE32-E72D297353CC}">
                <c16:uniqueId val="{00000003-B339-41BF-84D2-435CBEA17519}"/>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contourClr>
                  <a:schemeClr val="tx1"/>
                </a:contourClr>
              </a:sp3d>
            </c:spPr>
            <c:extLst>
              <c:ext xmlns:c16="http://schemas.microsoft.com/office/drawing/2014/chart" uri="{C3380CC4-5D6E-409C-BE32-E72D297353CC}">
                <c16:uniqueId val="{00000005-B339-41BF-84D2-435CBEA17519}"/>
              </c:ext>
            </c:extLst>
          </c:dPt>
          <c:dPt>
            <c:idx val="3"/>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contourClr>
                  <a:schemeClr val="tx1"/>
                </a:contourClr>
              </a:sp3d>
            </c:spPr>
            <c:extLst>
              <c:ext xmlns:c16="http://schemas.microsoft.com/office/drawing/2014/chart" uri="{C3380CC4-5D6E-409C-BE32-E72D297353CC}">
                <c16:uniqueId val="{00000007-B339-41BF-84D2-435CBEA17519}"/>
              </c:ext>
            </c:extLst>
          </c:dPt>
          <c:dPt>
            <c:idx val="4"/>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contourClr>
                  <a:schemeClr val="tx1"/>
                </a:contourClr>
              </a:sp3d>
            </c:spPr>
            <c:extLst>
              <c:ext xmlns:c16="http://schemas.microsoft.com/office/drawing/2014/chart" uri="{C3380CC4-5D6E-409C-BE32-E72D297353CC}">
                <c16:uniqueId val="{00000009-B339-41BF-84D2-435CBEA17519}"/>
              </c:ext>
            </c:extLst>
          </c:dPt>
          <c:dPt>
            <c:idx val="5"/>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contourClr>
                  <a:schemeClr val="tx1"/>
                </a:contourClr>
              </a:sp3d>
            </c:spPr>
            <c:extLst>
              <c:ext xmlns:c16="http://schemas.microsoft.com/office/drawing/2014/chart" uri="{C3380CC4-5D6E-409C-BE32-E72D297353CC}">
                <c16:uniqueId val="{0000000B-B339-41BF-84D2-435CBEA17519}"/>
              </c:ext>
            </c:extLst>
          </c:dPt>
          <c:cat>
            <c:strRef>
              <c:f>Sheet6!$A$4:$A$10</c:f>
              <c:strCache>
                <c:ptCount val="6"/>
                <c:pt idx="0">
                  <c:v>Nov-22</c:v>
                </c:pt>
                <c:pt idx="1">
                  <c:v>Dec-22</c:v>
                </c:pt>
                <c:pt idx="2">
                  <c:v>Jan-23</c:v>
                </c:pt>
                <c:pt idx="3">
                  <c:v>Mar-23</c:v>
                </c:pt>
                <c:pt idx="4">
                  <c:v>Apr-23</c:v>
                </c:pt>
                <c:pt idx="5">
                  <c:v>May-23</c:v>
                </c:pt>
              </c:strCache>
            </c:strRef>
          </c:cat>
          <c:val>
            <c:numRef>
              <c:f>Sheet6!$B$4:$B$10</c:f>
              <c:numCache>
                <c:formatCode>General</c:formatCode>
                <c:ptCount val="6"/>
                <c:pt idx="0">
                  <c:v>59066</c:v>
                </c:pt>
                <c:pt idx="1">
                  <c:v>32643</c:v>
                </c:pt>
                <c:pt idx="2">
                  <c:v>66564</c:v>
                </c:pt>
                <c:pt idx="3">
                  <c:v>165559</c:v>
                </c:pt>
                <c:pt idx="4">
                  <c:v>29440</c:v>
                </c:pt>
                <c:pt idx="5">
                  <c:v>178293</c:v>
                </c:pt>
              </c:numCache>
            </c:numRef>
          </c:val>
          <c:extLst>
            <c:ext xmlns:c16="http://schemas.microsoft.com/office/drawing/2014/chart" uri="{C3380CC4-5D6E-409C-BE32-E72D297353CC}">
              <c16:uniqueId val="{0000000C-B339-41BF-84D2-435CBEA17519}"/>
            </c:ext>
          </c:extLst>
        </c:ser>
        <c:dLbls>
          <c:showLegendKey val="0"/>
          <c:showVal val="0"/>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[PROJECTDATA.xlsx]Sheet15!PivotTable16</c:name>
    <c:fmtId val="-1"/>
  </c:pivotSource>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dirty="0"/>
              <a:t>weights of raw materials analysis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pivotFmt>
      <c:pivotFmt>
        <c:idx val="1"/>
        <c:marker>
          <c:symbol val="none"/>
        </c:marker>
      </c:pivotFmt>
    </c:pivotFmts>
    <c:plotArea>
      <c:layout/>
      <c:barChart>
        <c:barDir val="col"/>
        <c:grouping val="clustered"/>
        <c:varyColors val="0"/>
        <c:ser>
          <c:idx val="0"/>
          <c:order val="0"/>
          <c:tx>
            <c:strRef>
              <c:f>Sheet15!$B$1</c:f>
              <c:strCache>
                <c:ptCount val="1"/>
                <c:pt idx="0">
                  <c:v>Total</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Sheet15!$A$2:$A$7</c:f>
              <c:strCache>
                <c:ptCount val="5"/>
                <c:pt idx="0">
                  <c:v>JARI</c:v>
                </c:pt>
                <c:pt idx="1">
                  <c:v>RAW SILK</c:v>
                </c:pt>
                <c:pt idx="2">
                  <c:v>WARP</c:v>
                </c:pt>
                <c:pt idx="3">
                  <c:v>WARP AND WEFT</c:v>
                </c:pt>
                <c:pt idx="4">
                  <c:v>WEFT</c:v>
                </c:pt>
              </c:strCache>
            </c:strRef>
          </c:cat>
          <c:val>
            <c:numRef>
              <c:f>Sheet15!$B$2:$B$7</c:f>
              <c:numCache>
                <c:formatCode>General</c:formatCode>
                <c:ptCount val="5"/>
                <c:pt idx="0">
                  <c:v>2400</c:v>
                </c:pt>
                <c:pt idx="1">
                  <c:v>6400</c:v>
                </c:pt>
                <c:pt idx="2">
                  <c:v>15325</c:v>
                </c:pt>
                <c:pt idx="3">
                  <c:v>24680</c:v>
                </c:pt>
                <c:pt idx="4">
                  <c:v>28360</c:v>
                </c:pt>
              </c:numCache>
            </c:numRef>
          </c:val>
          <c:extLst>
            <c:ext xmlns:c16="http://schemas.microsoft.com/office/drawing/2014/chart" uri="{C3380CC4-5D6E-409C-BE32-E72D297353CC}">
              <c16:uniqueId val="{00000000-0C7E-4A6F-B6DF-26BBCA122080}"/>
            </c:ext>
          </c:extLst>
        </c:ser>
        <c:dLbls>
          <c:showLegendKey val="0"/>
          <c:showVal val="0"/>
          <c:showCatName val="0"/>
          <c:showSerName val="0"/>
          <c:showPercent val="0"/>
          <c:showBubbleSize val="0"/>
        </c:dLbls>
        <c:gapWidth val="100"/>
        <c:overlap val="-24"/>
        <c:axId val="158697344"/>
        <c:axId val="159131520"/>
      </c:barChart>
      <c:catAx>
        <c:axId val="158697344"/>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31520"/>
        <c:crosses val="autoZero"/>
        <c:auto val="1"/>
        <c:lblAlgn val="ctr"/>
        <c:lblOffset val="100"/>
        <c:noMultiLvlLbl val="0"/>
      </c:catAx>
      <c:valAx>
        <c:axId val="159131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97344"/>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dirty="0"/>
              <a:t>Months vs Amount of expenses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'DYEING EXPENSES'!$H$2</c:f>
              <c:strCache>
                <c:ptCount val="1"/>
                <c:pt idx="0">
                  <c:v>AMOUNT</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'DYEING EXPENSES'!$G$3:$G$11</c:f>
              <c:numCache>
                <c:formatCode>mmm\-yy</c:formatCode>
                <c:ptCount val="9"/>
                <c:pt idx="0">
                  <c:v>44682</c:v>
                </c:pt>
                <c:pt idx="1">
                  <c:v>44713</c:v>
                </c:pt>
                <c:pt idx="2">
                  <c:v>44743</c:v>
                </c:pt>
                <c:pt idx="3">
                  <c:v>44866</c:v>
                </c:pt>
                <c:pt idx="4">
                  <c:v>44866</c:v>
                </c:pt>
                <c:pt idx="5">
                  <c:v>44896</c:v>
                </c:pt>
                <c:pt idx="6">
                  <c:v>44927</c:v>
                </c:pt>
                <c:pt idx="7">
                  <c:v>44986</c:v>
                </c:pt>
                <c:pt idx="8">
                  <c:v>45047</c:v>
                </c:pt>
              </c:numCache>
            </c:numRef>
          </c:cat>
          <c:val>
            <c:numRef>
              <c:f>'DYEING EXPENSES'!$H$3:$H$11</c:f>
              <c:numCache>
                <c:formatCode>General</c:formatCode>
                <c:ptCount val="9"/>
                <c:pt idx="0">
                  <c:v>825</c:v>
                </c:pt>
                <c:pt idx="1">
                  <c:v>250</c:v>
                </c:pt>
                <c:pt idx="2" formatCode="#,##0">
                  <c:v>1350</c:v>
                </c:pt>
                <c:pt idx="3" formatCode="#,##0">
                  <c:v>1580</c:v>
                </c:pt>
                <c:pt idx="4" formatCode="#,##0">
                  <c:v>3050</c:v>
                </c:pt>
                <c:pt idx="5" formatCode="#,##0">
                  <c:v>3130</c:v>
                </c:pt>
                <c:pt idx="6" formatCode="#,##0">
                  <c:v>750</c:v>
                </c:pt>
                <c:pt idx="7" formatCode="#,##0">
                  <c:v>5800</c:v>
                </c:pt>
                <c:pt idx="8" formatCode="#,##0">
                  <c:v>2200</c:v>
                </c:pt>
              </c:numCache>
            </c:numRef>
          </c:val>
          <c:smooth val="0"/>
          <c:extLst>
            <c:ext xmlns:c16="http://schemas.microsoft.com/office/drawing/2014/chart" uri="{C3380CC4-5D6E-409C-BE32-E72D297353CC}">
              <c16:uniqueId val="{00000000-1B32-4533-AF91-A5D145AAE8EA}"/>
            </c:ext>
          </c:extLst>
        </c:ser>
        <c:dLbls>
          <c:showLegendKey val="0"/>
          <c:showVal val="0"/>
          <c:showCatName val="0"/>
          <c:showSerName val="0"/>
          <c:showPercent val="0"/>
          <c:showBubbleSize val="0"/>
        </c:dLbls>
        <c:smooth val="0"/>
        <c:axId val="747621880"/>
        <c:axId val="747623480"/>
      </c:lineChart>
      <c:dateAx>
        <c:axId val="747621880"/>
        <c:scaling>
          <c:orientation val="minMax"/>
        </c:scaling>
        <c:delete val="0"/>
        <c:axPos val="b"/>
        <c:numFmt formatCode="mmm\-yy"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7623480"/>
        <c:crosses val="autoZero"/>
        <c:auto val="1"/>
        <c:lblOffset val="100"/>
        <c:baseTimeUnit val="days"/>
      </c:dateAx>
      <c:valAx>
        <c:axId val="747623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7621880"/>
        <c:crosses val="autoZero"/>
        <c:crossBetween val="between"/>
      </c:valAx>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dirty="0"/>
              <a:t>SAREE DESIGNS vs NO.OF SAREES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5135041218439244"/>
          <c:w val="0.92500000000000004"/>
          <c:h val="0.60389522205246737"/>
        </c:manualLayout>
      </c:layout>
      <c:pie3DChart>
        <c:varyColors val="1"/>
        <c:ser>
          <c:idx val="0"/>
          <c:order val="0"/>
          <c:tx>
            <c:strRef>
              <c:f>'SAREE PURCHASE'!$K$8</c:f>
              <c:strCache>
                <c:ptCount val="1"/>
                <c:pt idx="0">
                  <c:v>NO.OF SAREES</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DF3B-4654-81F7-71BD351FFC75}"/>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DF3B-4654-81F7-71BD351FFC75}"/>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DF3B-4654-81F7-71BD351FFC75}"/>
              </c:ext>
            </c:extLst>
          </c:dPt>
          <c:dPt>
            <c:idx val="3"/>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DF3B-4654-81F7-71BD351FFC75}"/>
              </c:ext>
            </c:extLst>
          </c:dPt>
          <c:dPt>
            <c:idx val="4"/>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DF3B-4654-81F7-71BD351FFC75}"/>
              </c:ext>
            </c:extLst>
          </c:dPt>
          <c:dPt>
            <c:idx val="5"/>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DF3B-4654-81F7-71BD351FFC75}"/>
              </c:ext>
            </c:extLst>
          </c:dPt>
          <c:cat>
            <c:strRef>
              <c:f>'SAREE PURCHASE'!$J$9:$J$14</c:f>
              <c:strCache>
                <c:ptCount val="6"/>
                <c:pt idx="0">
                  <c:v>beldhari silver jari</c:v>
                </c:pt>
                <c:pt idx="1">
                  <c:v>lotus butta pallu elephant</c:v>
                </c:pt>
                <c:pt idx="2">
                  <c:v>muthu border butta pallu</c:v>
                </c:pt>
                <c:pt idx="3">
                  <c:v>Pure jari and thread border</c:v>
                </c:pt>
                <c:pt idx="4">
                  <c:v>small border multicolor pallu</c:v>
                </c:pt>
                <c:pt idx="5">
                  <c:v>traditional saree</c:v>
                </c:pt>
              </c:strCache>
            </c:strRef>
          </c:cat>
          <c:val>
            <c:numRef>
              <c:f>'SAREE PURCHASE'!$K$9:$K$14</c:f>
              <c:numCache>
                <c:formatCode>General</c:formatCode>
                <c:ptCount val="6"/>
                <c:pt idx="0">
                  <c:v>14</c:v>
                </c:pt>
                <c:pt idx="1">
                  <c:v>1</c:v>
                </c:pt>
                <c:pt idx="2">
                  <c:v>17</c:v>
                </c:pt>
                <c:pt idx="3">
                  <c:v>30</c:v>
                </c:pt>
                <c:pt idx="4">
                  <c:v>15</c:v>
                </c:pt>
                <c:pt idx="5">
                  <c:v>24</c:v>
                </c:pt>
              </c:numCache>
            </c:numRef>
          </c:val>
          <c:extLst>
            <c:ext xmlns:c16="http://schemas.microsoft.com/office/drawing/2014/chart" uri="{C3380CC4-5D6E-409C-BE32-E72D297353CC}">
              <c16:uniqueId val="{0000000C-DF3B-4654-81F7-71BD351FFC75}"/>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[PROJECTDATA.xlsx]Sheet4!PivotTable3</c:name>
    <c:fmtId val="-1"/>
  </c:pivotSource>
  <c:chart>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
        <c:idx val="6"/>
        <c:marker>
          <c:symbol val="none"/>
        </c:marker>
      </c:pivotFmt>
      <c:pivotFmt>
        <c:idx val="7"/>
        <c:marker>
          <c:symbol val="none"/>
        </c:marker>
      </c:pivotFmt>
      <c:pivotFmt>
        <c:idx val="8"/>
        <c:marker>
          <c:symbol val="none"/>
        </c:marker>
      </c:pivotFmt>
      <c:pivotFmt>
        <c:idx val="9"/>
        <c:marker>
          <c:symbol val="none"/>
        </c:marker>
      </c:pivotFmt>
      <c:pivotFmt>
        <c:idx val="10"/>
        <c:marker>
          <c:symbol val="none"/>
        </c:marker>
      </c:pivotFmt>
      <c:pivotFmt>
        <c:idx val="11"/>
        <c:marker>
          <c:symbol val="none"/>
        </c:marker>
      </c:pivotFmt>
    </c:pivotFmts>
    <c:plotArea>
      <c:layout/>
      <c:barChart>
        <c:barDir val="col"/>
        <c:grouping val="clustered"/>
        <c:varyColors val="0"/>
        <c:ser>
          <c:idx val="0"/>
          <c:order val="0"/>
          <c:tx>
            <c:strRef>
              <c:f>Sheet4!$B$1:$B$2</c:f>
              <c:strCache>
                <c:ptCount val="1"/>
                <c:pt idx="0">
                  <c:v>beldhari silver jari</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Sheet4!$A$3:$A$11</c:f>
              <c:strCache>
                <c:ptCount val="8"/>
                <c:pt idx="0">
                  <c:v>Nov-22</c:v>
                </c:pt>
                <c:pt idx="1">
                  <c:v>Dec-22</c:v>
                </c:pt>
                <c:pt idx="2">
                  <c:v>Jan-23</c:v>
                </c:pt>
                <c:pt idx="3">
                  <c:v>Feb-23</c:v>
                </c:pt>
                <c:pt idx="4">
                  <c:v>Mar-23</c:v>
                </c:pt>
                <c:pt idx="5">
                  <c:v>Apr-23</c:v>
                </c:pt>
                <c:pt idx="6">
                  <c:v>May-23</c:v>
                </c:pt>
                <c:pt idx="7">
                  <c:v>Jun-23</c:v>
                </c:pt>
              </c:strCache>
            </c:strRef>
          </c:cat>
          <c:val>
            <c:numRef>
              <c:f>Sheet4!$B$3:$B$11</c:f>
              <c:numCache>
                <c:formatCode>General</c:formatCode>
                <c:ptCount val="8"/>
                <c:pt idx="3">
                  <c:v>2</c:v>
                </c:pt>
                <c:pt idx="4">
                  <c:v>4</c:v>
                </c:pt>
                <c:pt idx="5">
                  <c:v>3</c:v>
                </c:pt>
                <c:pt idx="6">
                  <c:v>2</c:v>
                </c:pt>
                <c:pt idx="7">
                  <c:v>3</c:v>
                </c:pt>
              </c:numCache>
            </c:numRef>
          </c:val>
          <c:extLst>
            <c:ext xmlns:c16="http://schemas.microsoft.com/office/drawing/2014/chart" uri="{C3380CC4-5D6E-409C-BE32-E72D297353CC}">
              <c16:uniqueId val="{00000000-459F-4864-B599-77F6756B6C42}"/>
            </c:ext>
          </c:extLst>
        </c:ser>
        <c:ser>
          <c:idx val="1"/>
          <c:order val="1"/>
          <c:tx>
            <c:strRef>
              <c:f>Sheet4!$C$1:$C$2</c:f>
              <c:strCache>
                <c:ptCount val="1"/>
                <c:pt idx="0">
                  <c:v>lotus butta pallu elephant</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Sheet4!$A$3:$A$11</c:f>
              <c:strCache>
                <c:ptCount val="8"/>
                <c:pt idx="0">
                  <c:v>Nov-22</c:v>
                </c:pt>
                <c:pt idx="1">
                  <c:v>Dec-22</c:v>
                </c:pt>
                <c:pt idx="2">
                  <c:v>Jan-23</c:v>
                </c:pt>
                <c:pt idx="3">
                  <c:v>Feb-23</c:v>
                </c:pt>
                <c:pt idx="4">
                  <c:v>Mar-23</c:v>
                </c:pt>
                <c:pt idx="5">
                  <c:v>Apr-23</c:v>
                </c:pt>
                <c:pt idx="6">
                  <c:v>May-23</c:v>
                </c:pt>
                <c:pt idx="7">
                  <c:v>Jun-23</c:v>
                </c:pt>
              </c:strCache>
            </c:strRef>
          </c:cat>
          <c:val>
            <c:numRef>
              <c:f>Sheet4!$C$3:$C$11</c:f>
              <c:numCache>
                <c:formatCode>General</c:formatCode>
                <c:ptCount val="8"/>
                <c:pt idx="7">
                  <c:v>1</c:v>
                </c:pt>
              </c:numCache>
            </c:numRef>
          </c:val>
          <c:extLst>
            <c:ext xmlns:c16="http://schemas.microsoft.com/office/drawing/2014/chart" uri="{C3380CC4-5D6E-409C-BE32-E72D297353CC}">
              <c16:uniqueId val="{00000001-459F-4864-B599-77F6756B6C42}"/>
            </c:ext>
          </c:extLst>
        </c:ser>
        <c:ser>
          <c:idx val="2"/>
          <c:order val="2"/>
          <c:tx>
            <c:strRef>
              <c:f>Sheet4!$D$1:$D$2</c:f>
              <c:strCache>
                <c:ptCount val="1"/>
                <c:pt idx="0">
                  <c:v>muthu border butta pallu</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Sheet4!$A$3:$A$11</c:f>
              <c:strCache>
                <c:ptCount val="8"/>
                <c:pt idx="0">
                  <c:v>Nov-22</c:v>
                </c:pt>
                <c:pt idx="1">
                  <c:v>Dec-22</c:v>
                </c:pt>
                <c:pt idx="2">
                  <c:v>Jan-23</c:v>
                </c:pt>
                <c:pt idx="3">
                  <c:v>Feb-23</c:v>
                </c:pt>
                <c:pt idx="4">
                  <c:v>Mar-23</c:v>
                </c:pt>
                <c:pt idx="5">
                  <c:v>Apr-23</c:v>
                </c:pt>
                <c:pt idx="6">
                  <c:v>May-23</c:v>
                </c:pt>
                <c:pt idx="7">
                  <c:v>Jun-23</c:v>
                </c:pt>
              </c:strCache>
            </c:strRef>
          </c:cat>
          <c:val>
            <c:numRef>
              <c:f>Sheet4!$D$3:$D$11</c:f>
              <c:numCache>
                <c:formatCode>General</c:formatCode>
                <c:ptCount val="8"/>
                <c:pt idx="4">
                  <c:v>5</c:v>
                </c:pt>
                <c:pt idx="5">
                  <c:v>6</c:v>
                </c:pt>
                <c:pt idx="6">
                  <c:v>3</c:v>
                </c:pt>
                <c:pt idx="7">
                  <c:v>3</c:v>
                </c:pt>
              </c:numCache>
            </c:numRef>
          </c:val>
          <c:extLst>
            <c:ext xmlns:c16="http://schemas.microsoft.com/office/drawing/2014/chart" uri="{C3380CC4-5D6E-409C-BE32-E72D297353CC}">
              <c16:uniqueId val="{00000002-459F-4864-B599-77F6756B6C42}"/>
            </c:ext>
          </c:extLst>
        </c:ser>
        <c:ser>
          <c:idx val="3"/>
          <c:order val="3"/>
          <c:tx>
            <c:strRef>
              <c:f>Sheet4!$E$1:$E$2</c:f>
              <c:strCache>
                <c:ptCount val="1"/>
                <c:pt idx="0">
                  <c:v>Pure jari and thread border</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Sheet4!$A$3:$A$11</c:f>
              <c:strCache>
                <c:ptCount val="8"/>
                <c:pt idx="0">
                  <c:v>Nov-22</c:v>
                </c:pt>
                <c:pt idx="1">
                  <c:v>Dec-22</c:v>
                </c:pt>
                <c:pt idx="2">
                  <c:v>Jan-23</c:v>
                </c:pt>
                <c:pt idx="3">
                  <c:v>Feb-23</c:v>
                </c:pt>
                <c:pt idx="4">
                  <c:v>Mar-23</c:v>
                </c:pt>
                <c:pt idx="5">
                  <c:v>Apr-23</c:v>
                </c:pt>
                <c:pt idx="6">
                  <c:v>May-23</c:v>
                </c:pt>
                <c:pt idx="7">
                  <c:v>Jun-23</c:v>
                </c:pt>
              </c:strCache>
            </c:strRef>
          </c:cat>
          <c:val>
            <c:numRef>
              <c:f>Sheet4!$E$3:$E$11</c:f>
              <c:numCache>
                <c:formatCode>General</c:formatCode>
                <c:ptCount val="8"/>
                <c:pt idx="0">
                  <c:v>7</c:v>
                </c:pt>
                <c:pt idx="1">
                  <c:v>4</c:v>
                </c:pt>
                <c:pt idx="2">
                  <c:v>1</c:v>
                </c:pt>
                <c:pt idx="3">
                  <c:v>4</c:v>
                </c:pt>
                <c:pt idx="4">
                  <c:v>4</c:v>
                </c:pt>
                <c:pt idx="5">
                  <c:v>5</c:v>
                </c:pt>
                <c:pt idx="6">
                  <c:v>2</c:v>
                </c:pt>
                <c:pt idx="7">
                  <c:v>3</c:v>
                </c:pt>
              </c:numCache>
            </c:numRef>
          </c:val>
          <c:extLst>
            <c:ext xmlns:c16="http://schemas.microsoft.com/office/drawing/2014/chart" uri="{C3380CC4-5D6E-409C-BE32-E72D297353CC}">
              <c16:uniqueId val="{00000003-459F-4864-B599-77F6756B6C42}"/>
            </c:ext>
          </c:extLst>
        </c:ser>
        <c:ser>
          <c:idx val="4"/>
          <c:order val="4"/>
          <c:tx>
            <c:strRef>
              <c:f>Sheet4!$F$1:$F$2</c:f>
              <c:strCache>
                <c:ptCount val="1"/>
                <c:pt idx="0">
                  <c:v>small border multicolor pallu</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Sheet4!$A$3:$A$11</c:f>
              <c:strCache>
                <c:ptCount val="8"/>
                <c:pt idx="0">
                  <c:v>Nov-22</c:v>
                </c:pt>
                <c:pt idx="1">
                  <c:v>Dec-22</c:v>
                </c:pt>
                <c:pt idx="2">
                  <c:v>Jan-23</c:v>
                </c:pt>
                <c:pt idx="3">
                  <c:v>Feb-23</c:v>
                </c:pt>
                <c:pt idx="4">
                  <c:v>Mar-23</c:v>
                </c:pt>
                <c:pt idx="5">
                  <c:v>Apr-23</c:v>
                </c:pt>
                <c:pt idx="6">
                  <c:v>May-23</c:v>
                </c:pt>
                <c:pt idx="7">
                  <c:v>Jun-23</c:v>
                </c:pt>
              </c:strCache>
            </c:strRef>
          </c:cat>
          <c:val>
            <c:numRef>
              <c:f>Sheet4!$F$3:$F$11</c:f>
              <c:numCache>
                <c:formatCode>General</c:formatCode>
                <c:ptCount val="8"/>
                <c:pt idx="5">
                  <c:v>9</c:v>
                </c:pt>
                <c:pt idx="7">
                  <c:v>6</c:v>
                </c:pt>
              </c:numCache>
            </c:numRef>
          </c:val>
          <c:extLst>
            <c:ext xmlns:c16="http://schemas.microsoft.com/office/drawing/2014/chart" uri="{C3380CC4-5D6E-409C-BE32-E72D297353CC}">
              <c16:uniqueId val="{00000004-459F-4864-B599-77F6756B6C42}"/>
            </c:ext>
          </c:extLst>
        </c:ser>
        <c:ser>
          <c:idx val="5"/>
          <c:order val="5"/>
          <c:tx>
            <c:strRef>
              <c:f>Sheet4!$G$1:$G$2</c:f>
              <c:strCache>
                <c:ptCount val="1"/>
                <c:pt idx="0">
                  <c:v>traditional saree</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Sheet4!$A$3:$A$11</c:f>
              <c:strCache>
                <c:ptCount val="8"/>
                <c:pt idx="0">
                  <c:v>Nov-22</c:v>
                </c:pt>
                <c:pt idx="1">
                  <c:v>Dec-22</c:v>
                </c:pt>
                <c:pt idx="2">
                  <c:v>Jan-23</c:v>
                </c:pt>
                <c:pt idx="3">
                  <c:v>Feb-23</c:v>
                </c:pt>
                <c:pt idx="4">
                  <c:v>Mar-23</c:v>
                </c:pt>
                <c:pt idx="5">
                  <c:v>Apr-23</c:v>
                </c:pt>
                <c:pt idx="6">
                  <c:v>May-23</c:v>
                </c:pt>
                <c:pt idx="7">
                  <c:v>Jun-23</c:v>
                </c:pt>
              </c:strCache>
            </c:strRef>
          </c:cat>
          <c:val>
            <c:numRef>
              <c:f>Sheet4!$G$3:$G$11</c:f>
              <c:numCache>
                <c:formatCode>General</c:formatCode>
                <c:ptCount val="8"/>
                <c:pt idx="2">
                  <c:v>4</c:v>
                </c:pt>
                <c:pt idx="3">
                  <c:v>4</c:v>
                </c:pt>
                <c:pt idx="4">
                  <c:v>6</c:v>
                </c:pt>
                <c:pt idx="5">
                  <c:v>6</c:v>
                </c:pt>
                <c:pt idx="7">
                  <c:v>4</c:v>
                </c:pt>
              </c:numCache>
            </c:numRef>
          </c:val>
          <c:extLst>
            <c:ext xmlns:c16="http://schemas.microsoft.com/office/drawing/2014/chart" uri="{C3380CC4-5D6E-409C-BE32-E72D297353CC}">
              <c16:uniqueId val="{00000005-459F-4864-B599-77F6756B6C42}"/>
            </c:ext>
          </c:extLst>
        </c:ser>
        <c:dLbls>
          <c:showLegendKey val="0"/>
          <c:showVal val="0"/>
          <c:showCatName val="0"/>
          <c:showSerName val="0"/>
          <c:showPercent val="0"/>
          <c:showBubbleSize val="0"/>
        </c:dLbls>
        <c:gapWidth val="100"/>
        <c:overlap val="-24"/>
        <c:axId val="63518592"/>
        <c:axId val="63520128"/>
      </c:barChart>
      <c:catAx>
        <c:axId val="63518592"/>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520128"/>
        <c:crosses val="autoZero"/>
        <c:auto val="1"/>
        <c:lblAlgn val="ctr"/>
        <c:lblOffset val="100"/>
        <c:noMultiLvlLbl val="0"/>
      </c:catAx>
      <c:valAx>
        <c:axId val="63520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5185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8/25/2023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8/25/2023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dirty="0"/>
              <a:t>Presentation title</a:t>
            </a:r>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dirty="0"/>
              <a:t>Presentation title</a:t>
            </a:r>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dirty="0"/>
              <a:t>Click icon to add picture</a:t>
            </a:r>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dirty="0"/>
              <a:t>Click icon to add picture</a:t>
            </a:r>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dirty="0"/>
              <a:t>Click icon to add picture</a:t>
            </a:r>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dirty="0"/>
              <a:t>Click icon to add picture</a:t>
            </a:r>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dirty="0"/>
              <a:t>Click icon to add picture</a:t>
            </a:r>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dirty="0"/>
              <a:t>Click icon to add picture</a:t>
            </a:r>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dirty="0"/>
              <a:t>Click icon to add picture</a:t>
            </a:r>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dirty="0"/>
              <a:t>Click icon to add picture</a:t>
            </a:r>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dirty="0"/>
              <a:t>Click icon to add picture</a:t>
            </a:r>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dirty="0"/>
              <a:t>Click icon to add picture</a:t>
            </a:r>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dirty="0"/>
              <a:t>Click icon to add picture</a:t>
            </a:r>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dirty="0"/>
              <a:t>Click icon to add picture</a:t>
            </a:r>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3491345" y="2978728"/>
            <a:ext cx="5278582" cy="2741136"/>
          </a:xfrm>
        </p:spPr>
        <p:txBody>
          <a:bodyPr/>
          <a:lstStyle/>
          <a:p>
            <a:r>
              <a:rPr lang="en-IN" sz="2800" b="1" dirty="0">
                <a:solidFill>
                  <a:srgbClr val="00B0F0"/>
                </a:solidFill>
                <a:latin typeface="Times New Roman" panose="02020603050405020304" pitchFamily="18" charset="0"/>
                <a:cs typeface="Times New Roman" panose="02020603050405020304" pitchFamily="18" charset="0"/>
              </a:rPr>
              <a:t>B</a:t>
            </a:r>
            <a:r>
              <a:rPr lang="en-US" sz="2800" b="1" dirty="0">
                <a:solidFill>
                  <a:srgbClr val="00B0F0"/>
                </a:solidFill>
                <a:latin typeface="Times New Roman" panose="02020603050405020304" pitchFamily="18" charset="0"/>
                <a:cs typeface="Times New Roman" panose="02020603050405020304" pitchFamily="18" charset="0"/>
              </a:rPr>
              <a:t>USINESS DATA MANAGEMENT PROJECT</a:t>
            </a:r>
            <a:br>
              <a:rPr lang="en-US" sz="2800" b="1" dirty="0">
                <a:solidFill>
                  <a:srgbClr val="7030A0"/>
                </a:solidFill>
                <a:latin typeface="Times New Roman" panose="02020603050405020304" pitchFamily="18" charset="0"/>
                <a:cs typeface="Times New Roman" panose="02020603050405020304" pitchFamily="18" charset="0"/>
              </a:rPr>
            </a:br>
            <a:br>
              <a:rPr lang="en-US" sz="3200" b="1" dirty="0">
                <a:solidFill>
                  <a:srgbClr val="7030A0"/>
                </a:solidFill>
                <a:latin typeface="Times New Roman" panose="02020603050405020304" pitchFamily="18" charset="0"/>
                <a:cs typeface="Times New Roman" panose="02020603050405020304" pitchFamily="18" charset="0"/>
              </a:rPr>
            </a:br>
            <a:r>
              <a:rPr lang="en-US" sz="2000" b="1" dirty="0">
                <a:solidFill>
                  <a:srgbClr val="7030A0"/>
                </a:solidFill>
                <a:latin typeface="Times New Roman" panose="02020603050405020304" pitchFamily="18" charset="0"/>
                <a:cs typeface="Times New Roman" panose="02020603050405020304" pitchFamily="18" charset="0"/>
              </a:rPr>
              <a:t>DATA ANALYSIS OF ‘SREE SURIYAN’-</a:t>
            </a:r>
            <a:br>
              <a:rPr lang="en-US" sz="2000" b="1" dirty="0">
                <a:solidFill>
                  <a:srgbClr val="7030A0"/>
                </a:solidFill>
                <a:latin typeface="Times New Roman" panose="02020603050405020304" pitchFamily="18" charset="0"/>
                <a:cs typeface="Times New Roman" panose="02020603050405020304" pitchFamily="18" charset="0"/>
              </a:rPr>
            </a:br>
            <a:r>
              <a:rPr lang="en-US" sz="2000" b="1" dirty="0">
                <a:solidFill>
                  <a:srgbClr val="7030A0"/>
                </a:solidFill>
                <a:latin typeface="Times New Roman" panose="02020603050405020304" pitchFamily="18" charset="0"/>
                <a:cs typeface="Times New Roman" panose="02020603050405020304" pitchFamily="18" charset="0"/>
              </a:rPr>
              <a:t>SILK SAREES </a:t>
            </a:r>
            <a:br>
              <a:rPr lang="en-US" sz="2000" b="1" dirty="0">
                <a:solidFill>
                  <a:srgbClr val="7030A0"/>
                </a:solidFill>
                <a:latin typeface="Times New Roman" panose="02020603050405020304" pitchFamily="18" charset="0"/>
                <a:cs typeface="Times New Roman" panose="02020603050405020304" pitchFamily="18" charset="0"/>
              </a:rPr>
            </a:br>
            <a:r>
              <a:rPr lang="en-US" sz="2000" b="1" dirty="0">
                <a:solidFill>
                  <a:srgbClr val="7030A0"/>
                </a:solidFill>
                <a:latin typeface="Times New Roman" panose="02020603050405020304" pitchFamily="18" charset="0"/>
                <a:cs typeface="Times New Roman" panose="02020603050405020304" pitchFamily="18" charset="0"/>
              </a:rPr>
              <a:t>MANUFACTURING COMPANY</a:t>
            </a:r>
            <a:br>
              <a:rPr lang="en-US" sz="2800" b="1" dirty="0">
                <a:solidFill>
                  <a:srgbClr val="7030A0"/>
                </a:solidFill>
                <a:latin typeface="Times New Roman" panose="02020603050405020304" pitchFamily="18" charset="0"/>
                <a:cs typeface="Times New Roman" panose="02020603050405020304" pitchFamily="18" charset="0"/>
              </a:rPr>
            </a:br>
            <a:endParaRPr lang="en-US" sz="2800" b="1" dirty="0">
              <a:solidFill>
                <a:srgbClr val="7030A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3844636" y="1889231"/>
            <a:ext cx="4572000" cy="1089497"/>
          </a:xfrm>
        </p:spPr>
        <p:txBody>
          <a:bodyPr>
            <a:normAutofit/>
          </a:bodyPr>
          <a:lstStyle/>
          <a:p>
            <a:r>
              <a:rPr lang="en-US" sz="2800" b="1" dirty="0">
                <a:solidFill>
                  <a:srgbClr val="F828B3"/>
                </a:solidFill>
                <a:latin typeface="Times New Roman" panose="02020603050405020304" pitchFamily="18" charset="0"/>
                <a:cs typeface="Times New Roman" panose="02020603050405020304" pitchFamily="18" charset="0"/>
              </a:rPr>
              <a:t>DEVADHARSHINI</a:t>
            </a:r>
          </a:p>
          <a:p>
            <a:r>
              <a:rPr lang="en-US" sz="2800" b="1" dirty="0">
                <a:solidFill>
                  <a:srgbClr val="F828B3"/>
                </a:solidFill>
                <a:latin typeface="Times New Roman" panose="02020603050405020304" pitchFamily="18" charset="0"/>
                <a:cs typeface="Times New Roman" panose="02020603050405020304" pitchFamily="18" charset="0"/>
              </a:rPr>
              <a:t>ROLL NO: 22F100010</a:t>
            </a:r>
            <a:r>
              <a:rPr lang="en-US" b="1" dirty="0">
                <a:solidFill>
                  <a:srgbClr val="F828B3"/>
                </a:solidFill>
                <a:latin typeface="Times New Roman" panose="02020603050405020304" pitchFamily="18" charset="0"/>
                <a:cs typeface="Times New Roman" panose="02020603050405020304" pitchFamily="18" charset="0"/>
              </a:rPr>
              <a:t>6</a:t>
            </a:r>
            <a:r>
              <a:rPr lang="en-US" b="1" dirty="0">
                <a:solidFill>
                  <a:srgbClr val="FFC000"/>
                </a:solidFill>
              </a:rPr>
              <a:t>​</a:t>
            </a:r>
          </a:p>
        </p:txBody>
      </p:sp>
    </p:spTree>
    <p:extLst>
      <p:ext uri="{BB962C8B-B14F-4D97-AF65-F5344CB8AC3E}">
        <p14:creationId xmlns:p14="http://schemas.microsoft.com/office/powerpoint/2010/main" val="31771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E181-E960-46B5-9DD7-D2D3B2FAAC39}"/>
              </a:ext>
            </a:extLst>
          </p:cNvPr>
          <p:cNvSpPr>
            <a:spLocks noGrp="1"/>
          </p:cNvSpPr>
          <p:nvPr>
            <p:ph type="title"/>
          </p:nvPr>
        </p:nvSpPr>
        <p:spPr>
          <a:xfrm>
            <a:off x="838200" y="309559"/>
            <a:ext cx="10515600" cy="1325880"/>
          </a:xfrm>
        </p:spPr>
        <p:txBody>
          <a:bodyPr>
            <a:normAutofit/>
          </a:bodyPr>
          <a:lstStyle/>
          <a:p>
            <a:r>
              <a:rPr lang="en-IN" sz="3200" b="1" u="sng" dirty="0">
                <a:solidFill>
                  <a:srgbClr val="7030A0"/>
                </a:solidFill>
              </a:rPr>
              <a:t>RECOMMENDATIONS</a:t>
            </a:r>
            <a:endParaRPr lang="en-US" sz="3200" b="1" u="sng" dirty="0">
              <a:solidFill>
                <a:srgbClr val="7030A0"/>
              </a:solidFill>
            </a:endParaRPr>
          </a:p>
        </p:txBody>
      </p:sp>
      <p:sp>
        <p:nvSpPr>
          <p:cNvPr id="3" name="Content Placeholder 2">
            <a:extLst>
              <a:ext uri="{FF2B5EF4-FFF2-40B4-BE49-F238E27FC236}">
                <a16:creationId xmlns:a16="http://schemas.microsoft.com/office/drawing/2014/main" id="{06C91840-1811-48D8-9B64-AD98990445B0}"/>
              </a:ext>
            </a:extLst>
          </p:cNvPr>
          <p:cNvSpPr>
            <a:spLocks noGrp="1"/>
          </p:cNvSpPr>
          <p:nvPr>
            <p:ph idx="1"/>
          </p:nvPr>
        </p:nvSpPr>
        <p:spPr>
          <a:xfrm>
            <a:off x="838200" y="1505966"/>
            <a:ext cx="10515600" cy="4776219"/>
          </a:xfrm>
        </p:spPr>
        <p:txBody>
          <a:bodyPr/>
          <a:lstStyle/>
          <a:p>
            <a:r>
              <a:rPr lang="en-IN" dirty="0">
                <a:solidFill>
                  <a:srgbClr val="C00000"/>
                </a:solidFill>
                <a:latin typeface="Times New Roman" panose="02020603050405020304" pitchFamily="18" charset="0"/>
                <a:cs typeface="Times New Roman" panose="02020603050405020304" pitchFamily="18" charset="0"/>
              </a:rPr>
              <a:t>Moreover, the profit margin of the business is low.</a:t>
            </a:r>
            <a:r>
              <a:rPr lang="en-US" dirty="0">
                <a:solidFill>
                  <a:srgbClr val="C00000"/>
                </a:solidFill>
                <a:latin typeface="Times New Roman" panose="02020603050405020304" pitchFamily="18" charset="0"/>
                <a:cs typeface="Times New Roman" panose="02020603050405020304" pitchFamily="18" charset="0"/>
              </a:rPr>
              <a:t> The reason for this is there are only limited amount of sarees are produced.</a:t>
            </a:r>
          </a:p>
          <a:p>
            <a:r>
              <a:rPr lang="en-US" dirty="0">
                <a:solidFill>
                  <a:srgbClr val="C00000"/>
                </a:solidFill>
                <a:latin typeface="Times New Roman" panose="02020603050405020304" pitchFamily="18" charset="0"/>
                <a:cs typeface="Times New Roman" panose="02020603050405020304" pitchFamily="18" charset="0"/>
              </a:rPr>
              <a:t>Less production is due to few number of handloom weavers. This can be increased by creating awareness about the benefits of handloom with the public who are jobless.</a:t>
            </a:r>
          </a:p>
          <a:p>
            <a:r>
              <a:rPr lang="en-US" dirty="0">
                <a:solidFill>
                  <a:srgbClr val="C00000"/>
                </a:solidFill>
                <a:latin typeface="Times New Roman" panose="02020603050405020304" pitchFamily="18" charset="0"/>
                <a:cs typeface="Times New Roman" panose="02020603050405020304" pitchFamily="18" charset="0"/>
              </a:rPr>
              <a:t>The revenue used for purchasing the raw material can be minimized by purchasing the raw material when the rate is minimum.</a:t>
            </a:r>
          </a:p>
          <a:p>
            <a:r>
              <a:rPr lang="en-US" dirty="0">
                <a:solidFill>
                  <a:srgbClr val="C00000"/>
                </a:solidFill>
                <a:latin typeface="Times New Roman" panose="02020603050405020304" pitchFamily="18" charset="0"/>
                <a:cs typeface="Times New Roman" panose="02020603050405020304" pitchFamily="18" charset="0"/>
              </a:rPr>
              <a:t>To increase the profit rate every month, the payment should be bought beforehand for the sold sarees. So, instead of using the profit margin,  the payment received every month can be used to purchase raw materials.</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0DB7B6B-9621-4324-926F-24025538E66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78DB0E8-D9D8-4C01-9035-F76E9F25765B}"/>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30228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b="1" dirty="0">
                <a:solidFill>
                  <a:srgbClr val="7030A0"/>
                </a:solidFill>
              </a:rPr>
              <a:t>Thank you</a:t>
            </a:r>
          </a:p>
        </p:txBody>
      </p:sp>
      <p:pic>
        <p:nvPicPr>
          <p:cNvPr id="11" name="Content Placeholder 10">
            <a:extLst>
              <a:ext uri="{FF2B5EF4-FFF2-40B4-BE49-F238E27FC236}">
                <a16:creationId xmlns:a16="http://schemas.microsoft.com/office/drawing/2014/main" id="{4D8F1856-FEFD-4185-AE91-8006A2DF0C18}"/>
              </a:ext>
            </a:extLst>
          </p:cNvPr>
          <p:cNvPicPr>
            <a:picLocks noGrp="1" noChangeAspect="1"/>
          </p:cNvPicPr>
          <p:nvPr>
            <p:ph idx="1"/>
          </p:nvPr>
        </p:nvPicPr>
        <p:blipFill rotWithShape="1">
          <a:blip r:embed="rId2"/>
          <a:srcRect l="20025" r="25467"/>
          <a:stretch/>
        </p:blipFill>
        <p:spPr>
          <a:xfrm>
            <a:off x="7685257" y="1937722"/>
            <a:ext cx="3795320" cy="3140116"/>
          </a:xfrm>
          <a:prstGeom prst="rect">
            <a:avLst/>
          </a:prstGeom>
          <a:ln w="57150">
            <a:solidFill>
              <a:srgbClr val="FFC000"/>
            </a:solidFill>
          </a:ln>
        </p:spPr>
      </p:pic>
    </p:spTree>
    <p:extLst>
      <p:ext uri="{BB962C8B-B14F-4D97-AF65-F5344CB8AC3E}">
        <p14:creationId xmlns:p14="http://schemas.microsoft.com/office/powerpoint/2010/main" val="279025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8BA27DD-E5B1-4387-969B-8D61A01DD51A}"/>
              </a:ext>
            </a:extLst>
          </p:cNvPr>
          <p:cNvSpPr>
            <a:spLocks noGrp="1"/>
          </p:cNvSpPr>
          <p:nvPr>
            <p:ph type="title"/>
          </p:nvPr>
        </p:nvSpPr>
        <p:spPr/>
        <p:txBody>
          <a:bodyPr>
            <a:normAutofit/>
          </a:bodyPr>
          <a:lstStyle/>
          <a:p>
            <a:r>
              <a:rPr lang="en-IN" sz="3200" b="1" u="sng" dirty="0">
                <a:solidFill>
                  <a:srgbClr val="7030A0"/>
                </a:solidFill>
                <a:latin typeface="+mj-lt"/>
              </a:rPr>
              <a:t>ORGANIZATION BACKGROUND</a:t>
            </a:r>
            <a:endParaRPr lang="en-US" sz="3200" b="1" u="sng" dirty="0">
              <a:solidFill>
                <a:srgbClr val="7030A0"/>
              </a:solidFill>
              <a:latin typeface="+mj-lt"/>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
        <p:nvSpPr>
          <p:cNvPr id="19" name="Content Placeholder 18">
            <a:extLst>
              <a:ext uri="{FF2B5EF4-FFF2-40B4-BE49-F238E27FC236}">
                <a16:creationId xmlns:a16="http://schemas.microsoft.com/office/drawing/2014/main" id="{670C21D8-0639-4C3C-85B0-0F9656F53865}"/>
              </a:ext>
            </a:extLst>
          </p:cNvPr>
          <p:cNvSpPr>
            <a:spLocks noGrp="1"/>
          </p:cNvSpPr>
          <p:nvPr>
            <p:ph idx="1"/>
          </p:nvPr>
        </p:nvSpPr>
        <p:spPr>
          <a:xfrm>
            <a:off x="838200" y="1385889"/>
            <a:ext cx="7710055" cy="4820948"/>
          </a:xfrm>
        </p:spPr>
        <p:txBody>
          <a:bodyPr>
            <a:normAutofit lnSpcReduction="10000"/>
          </a:bodyPr>
          <a:lstStyle/>
          <a:p>
            <a:pPr>
              <a:lnSpc>
                <a:spcPct val="160000"/>
              </a:lnSpc>
              <a:buFont typeface="Wingdings" panose="05000000000000000000" pitchFamily="2" charset="2"/>
              <a:buChar char="Ø"/>
            </a:pPr>
            <a:r>
              <a:rPr lang="en-IN" sz="2400" dirty="0">
                <a:solidFill>
                  <a:srgbClr val="C00000"/>
                </a:solidFill>
                <a:latin typeface="Times New Roman" panose="02020603050405020304" pitchFamily="18" charset="0"/>
                <a:cs typeface="Times New Roman" panose="02020603050405020304" pitchFamily="18" charset="0"/>
              </a:rPr>
              <a:t>Name of the Organisation: “SREE SURIYAN”</a:t>
            </a:r>
          </a:p>
          <a:p>
            <a:pPr>
              <a:lnSpc>
                <a:spcPct val="100000"/>
              </a:lnSpc>
              <a:buFont typeface="Wingdings" panose="05000000000000000000" pitchFamily="2" charset="2"/>
              <a:buChar char="Ø"/>
            </a:pPr>
            <a:r>
              <a:rPr lang="en-IN" sz="2400" dirty="0">
                <a:solidFill>
                  <a:srgbClr val="C00000"/>
                </a:solidFill>
                <a:latin typeface="Times New Roman" panose="02020603050405020304" pitchFamily="18" charset="0"/>
                <a:cs typeface="Times New Roman" panose="02020603050405020304" pitchFamily="18" charset="0"/>
              </a:rPr>
              <a:t>‘SREE SURIYAN’ is a silk saris manufacturing company. The organization was formed in the year 2020 by Mr.T.V.Santhanam. </a:t>
            </a:r>
          </a:p>
          <a:p>
            <a:pPr>
              <a:lnSpc>
                <a:spcPct val="100000"/>
              </a:lnSpc>
              <a:buFont typeface="Wingdings" panose="05000000000000000000" pitchFamily="2" charset="2"/>
              <a:buChar char="Ø"/>
            </a:pPr>
            <a:r>
              <a:rPr lang="en-IN" sz="2400" dirty="0">
                <a:solidFill>
                  <a:srgbClr val="C00000"/>
                </a:solidFill>
                <a:latin typeface="Times New Roman" panose="02020603050405020304" pitchFamily="18" charset="0"/>
                <a:cs typeface="Times New Roman" panose="02020603050405020304" pitchFamily="18" charset="0"/>
              </a:rPr>
              <a:t>It is a Business to Business based company (B2B). </a:t>
            </a:r>
          </a:p>
          <a:p>
            <a:pPr>
              <a:lnSpc>
                <a:spcPct val="100000"/>
              </a:lnSpc>
              <a:buFont typeface="Wingdings" panose="05000000000000000000" pitchFamily="2" charset="2"/>
              <a:buChar char="Ø"/>
            </a:pPr>
            <a:r>
              <a:rPr lang="en-IN" sz="2400" dirty="0">
                <a:solidFill>
                  <a:srgbClr val="C00000"/>
                </a:solidFill>
                <a:latin typeface="Times New Roman" panose="02020603050405020304" pitchFamily="18" charset="0"/>
                <a:cs typeface="Times New Roman" panose="02020603050405020304" pitchFamily="18" charset="0"/>
              </a:rPr>
              <a:t>Number of workers: Ten (Accounts manager, seven weavers, two saree-folders).</a:t>
            </a:r>
          </a:p>
          <a:p>
            <a:pPr>
              <a:lnSpc>
                <a:spcPct val="100000"/>
              </a:lnSpc>
              <a:buFont typeface="Wingdings" panose="05000000000000000000" pitchFamily="2" charset="2"/>
              <a:buChar char="Ø"/>
            </a:pPr>
            <a:r>
              <a:rPr lang="en-IN" sz="2400" dirty="0">
                <a:solidFill>
                  <a:srgbClr val="C00000"/>
                </a:solidFill>
                <a:latin typeface="Times New Roman" panose="02020603050405020304" pitchFamily="18" charset="0"/>
                <a:cs typeface="Times New Roman" panose="02020603050405020304" pitchFamily="18" charset="0"/>
              </a:rPr>
              <a:t>Number of meetings with the owner of the organisation is totally three. </a:t>
            </a:r>
          </a:p>
          <a:p>
            <a:pPr marL="914400" lvl="1" indent="-457200">
              <a:lnSpc>
                <a:spcPct val="100000"/>
              </a:lnSpc>
              <a:buFont typeface="+mj-lt"/>
              <a:buAutoNum type="arabicPeriod"/>
            </a:pPr>
            <a:r>
              <a:rPr lang="en-IN" sz="2000" dirty="0">
                <a:solidFill>
                  <a:srgbClr val="C00000"/>
                </a:solidFill>
                <a:latin typeface="Times New Roman" panose="02020603050405020304" pitchFamily="18" charset="0"/>
                <a:cs typeface="Times New Roman" panose="02020603050405020304" pitchFamily="18" charset="0"/>
              </a:rPr>
              <a:t>To request data for analysis. </a:t>
            </a:r>
          </a:p>
          <a:p>
            <a:pPr marL="914400" lvl="1" indent="-457200">
              <a:lnSpc>
                <a:spcPct val="100000"/>
              </a:lnSpc>
              <a:buFont typeface="+mj-lt"/>
              <a:buAutoNum type="arabicPeriod"/>
            </a:pPr>
            <a:r>
              <a:rPr lang="en-IN" sz="2000" dirty="0">
                <a:solidFill>
                  <a:srgbClr val="C00000"/>
                </a:solidFill>
                <a:latin typeface="Times New Roman" panose="02020603050405020304" pitchFamily="18" charset="0"/>
                <a:cs typeface="Times New Roman" panose="02020603050405020304" pitchFamily="18" charset="0"/>
              </a:rPr>
              <a:t>To enter the data into excel sheets. </a:t>
            </a:r>
          </a:p>
          <a:p>
            <a:pPr marL="914400" lvl="1" indent="-457200">
              <a:lnSpc>
                <a:spcPct val="100000"/>
              </a:lnSpc>
              <a:buFont typeface="+mj-lt"/>
              <a:buAutoNum type="arabicPeriod"/>
            </a:pPr>
            <a:r>
              <a:rPr lang="en-IN" sz="2000" dirty="0">
                <a:solidFill>
                  <a:srgbClr val="C00000"/>
                </a:solidFill>
                <a:latin typeface="Times New Roman" panose="02020603050405020304" pitchFamily="18" charset="0"/>
                <a:cs typeface="Times New Roman" panose="02020603050405020304" pitchFamily="18" charset="0"/>
              </a:rPr>
              <a:t>To get proof of originality of the data.</a:t>
            </a:r>
          </a:p>
          <a:p>
            <a:endParaRPr lang="en-IN" sz="2400" dirty="0">
              <a:solidFill>
                <a:schemeClr val="accent4">
                  <a:lumMod val="7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ADC39EF-2931-4915-98CF-AB235E5E8613}"/>
              </a:ext>
            </a:extLst>
          </p:cNvPr>
          <p:cNvPicPr>
            <a:picLocks noChangeAspect="1"/>
          </p:cNvPicPr>
          <p:nvPr/>
        </p:nvPicPr>
        <p:blipFill rotWithShape="1">
          <a:blip r:embed="rId2"/>
          <a:srcRect l="11649" r="40320" b="5505"/>
          <a:stretch/>
        </p:blipFill>
        <p:spPr>
          <a:xfrm>
            <a:off x="8548254" y="1385888"/>
            <a:ext cx="3402953" cy="2505175"/>
          </a:xfrm>
          <a:prstGeom prst="rect">
            <a:avLst/>
          </a:prstGeom>
          <a:ln w="28575">
            <a:solidFill>
              <a:srgbClr val="FFC000"/>
            </a:solidFill>
          </a:ln>
        </p:spPr>
      </p:pic>
      <p:pic>
        <p:nvPicPr>
          <p:cNvPr id="11" name="Content Placeholder 5">
            <a:extLst>
              <a:ext uri="{FF2B5EF4-FFF2-40B4-BE49-F238E27FC236}">
                <a16:creationId xmlns:a16="http://schemas.microsoft.com/office/drawing/2014/main" id="{6407EEDD-F0EE-4B9B-9F77-D273426DEE10}"/>
              </a:ext>
            </a:extLst>
          </p:cNvPr>
          <p:cNvPicPr>
            <a:picLocks noChangeAspect="1"/>
          </p:cNvPicPr>
          <p:nvPr/>
        </p:nvPicPr>
        <p:blipFill rotWithShape="1">
          <a:blip r:embed="rId3"/>
          <a:srcRect l="8629" r="13107" b="5776"/>
          <a:stretch/>
        </p:blipFill>
        <p:spPr>
          <a:xfrm>
            <a:off x="8372476" y="4256674"/>
            <a:ext cx="3754508" cy="2186583"/>
          </a:xfrm>
          <a:prstGeom prst="rect">
            <a:avLst/>
          </a:prstGeom>
          <a:ln w="38100">
            <a:solidFill>
              <a:srgbClr val="FFC000"/>
            </a:solidFill>
          </a:ln>
        </p:spPr>
      </p:pic>
    </p:spTree>
    <p:extLst>
      <p:ext uri="{BB962C8B-B14F-4D97-AF65-F5344CB8AC3E}">
        <p14:creationId xmlns:p14="http://schemas.microsoft.com/office/powerpoint/2010/main" val="17329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 calcmode="lin" valueType="num">
                                      <p:cBhvr additive="base">
                                        <p:cTn id="1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xEl>
                                              <p:pRg st="1" end="1"/>
                                            </p:txEl>
                                          </p:spTgt>
                                        </p:tgtEl>
                                        <p:attrNameLst>
                                          <p:attrName>style.visibility</p:attrName>
                                        </p:attrNameLst>
                                      </p:cBhvr>
                                      <p:to>
                                        <p:strVal val="visible"/>
                                      </p:to>
                                    </p:set>
                                    <p:anim calcmode="lin" valueType="num">
                                      <p:cBhvr additive="base">
                                        <p:cTn id="18"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xEl>
                                              <p:pRg st="2" end="2"/>
                                            </p:txEl>
                                          </p:spTgt>
                                        </p:tgtEl>
                                        <p:attrNameLst>
                                          <p:attrName>style.visibility</p:attrName>
                                        </p:attrNameLst>
                                      </p:cBhvr>
                                      <p:to>
                                        <p:strVal val="visible"/>
                                      </p:to>
                                    </p:set>
                                    <p:anim calcmode="lin" valueType="num">
                                      <p:cBhvr additive="base">
                                        <p:cTn id="24"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9">
                                            <p:txEl>
                                              <p:pRg st="3" end="3"/>
                                            </p:txEl>
                                          </p:spTgt>
                                        </p:tgtEl>
                                        <p:attrNameLst>
                                          <p:attrName>style.visibility</p:attrName>
                                        </p:attrNameLst>
                                      </p:cBhvr>
                                      <p:to>
                                        <p:strVal val="visible"/>
                                      </p:to>
                                    </p:set>
                                    <p:anim calcmode="lin" valueType="num">
                                      <p:cBhvr additive="base">
                                        <p:cTn id="30"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9">
                                            <p:txEl>
                                              <p:pRg st="4" end="4"/>
                                            </p:txEl>
                                          </p:spTgt>
                                        </p:tgtEl>
                                        <p:attrNameLst>
                                          <p:attrName>style.visibility</p:attrName>
                                        </p:attrNameLst>
                                      </p:cBhvr>
                                      <p:to>
                                        <p:strVal val="visible"/>
                                      </p:to>
                                    </p:set>
                                    <p:anim calcmode="lin" valueType="num">
                                      <p:cBhvr additive="base">
                                        <p:cTn id="36"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9">
                                            <p:txEl>
                                              <p:pRg st="4" end="4"/>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9">
                                            <p:txEl>
                                              <p:pRg st="5" end="5"/>
                                            </p:txEl>
                                          </p:spTgt>
                                        </p:tgtEl>
                                        <p:attrNameLst>
                                          <p:attrName>style.visibility</p:attrName>
                                        </p:attrNameLst>
                                      </p:cBhvr>
                                      <p:to>
                                        <p:strVal val="visible"/>
                                      </p:to>
                                    </p:set>
                                    <p:anim calcmode="lin" valueType="num">
                                      <p:cBhvr additive="base">
                                        <p:cTn id="40"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9">
                                            <p:txEl>
                                              <p:pRg st="5" end="5"/>
                                            </p:txEl>
                                          </p:spTgt>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9">
                                            <p:txEl>
                                              <p:pRg st="6" end="6"/>
                                            </p:txEl>
                                          </p:spTgt>
                                        </p:tgtEl>
                                        <p:attrNameLst>
                                          <p:attrName>style.visibility</p:attrName>
                                        </p:attrNameLst>
                                      </p:cBhvr>
                                      <p:to>
                                        <p:strVal val="visible"/>
                                      </p:to>
                                    </p:set>
                                    <p:anim calcmode="lin" valueType="num">
                                      <p:cBhvr additive="base">
                                        <p:cTn id="44"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9">
                                            <p:txEl>
                                              <p:pRg st="6" end="6"/>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9">
                                            <p:txEl>
                                              <p:pRg st="7" end="7"/>
                                            </p:txEl>
                                          </p:spTgt>
                                        </p:tgtEl>
                                        <p:attrNameLst>
                                          <p:attrName>style.visibility</p:attrName>
                                        </p:attrNameLst>
                                      </p:cBhvr>
                                      <p:to>
                                        <p:strVal val="visible"/>
                                      </p:to>
                                    </p:set>
                                    <p:anim calcmode="lin" valueType="num">
                                      <p:cBhvr additive="base">
                                        <p:cTn id="48" dur="500" fill="hold"/>
                                        <p:tgtEl>
                                          <p:spTgt spid="19">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down)">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down)">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5AE7-8DE7-4442-80DB-56C978F9D9B7}"/>
              </a:ext>
            </a:extLst>
          </p:cNvPr>
          <p:cNvSpPr>
            <a:spLocks noGrp="1"/>
          </p:cNvSpPr>
          <p:nvPr>
            <p:ph type="title"/>
          </p:nvPr>
        </p:nvSpPr>
        <p:spPr/>
        <p:txBody>
          <a:bodyPr>
            <a:normAutofit/>
          </a:bodyPr>
          <a:lstStyle/>
          <a:p>
            <a:r>
              <a:rPr lang="en-IN" sz="3200" b="1" u="sng" dirty="0">
                <a:solidFill>
                  <a:srgbClr val="7030A0"/>
                </a:solidFill>
                <a:latin typeface="+mj-lt"/>
                <a:cs typeface="Times New Roman" panose="02020603050405020304" pitchFamily="18" charset="0"/>
              </a:rPr>
              <a:t>PROBLEM STATEMENTS</a:t>
            </a:r>
            <a:endParaRPr lang="en-US" sz="3200" b="1" u="sng" dirty="0">
              <a:solidFill>
                <a:srgbClr val="7030A0"/>
              </a:solidFill>
              <a:latin typeface="+mj-lt"/>
              <a:cs typeface="Times New Roman" panose="02020603050405020304" pitchFamily="18"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Presentation title</a:t>
            </a:r>
          </a:p>
        </p:txBody>
      </p:sp>
      <p:sp>
        <p:nvSpPr>
          <p:cNvPr id="3" name="Content Placeholder 2">
            <a:extLst>
              <a:ext uri="{FF2B5EF4-FFF2-40B4-BE49-F238E27FC236}">
                <a16:creationId xmlns:a16="http://schemas.microsoft.com/office/drawing/2014/main" id="{73FFE852-BE85-48A2-8750-6A5DEBB45842}"/>
              </a:ext>
            </a:extLst>
          </p:cNvPr>
          <p:cNvSpPr>
            <a:spLocks noGrp="1"/>
          </p:cNvSpPr>
          <p:nvPr>
            <p:ph idx="1"/>
          </p:nvPr>
        </p:nvSpPr>
        <p:spPr>
          <a:xfrm>
            <a:off x="838200" y="1825625"/>
            <a:ext cx="6977063" cy="4370832"/>
          </a:xfrm>
        </p:spPr>
        <p:txBody>
          <a:bodyPr>
            <a:normAutofit lnSpcReduction="10000"/>
          </a:bodyPr>
          <a:lstStyle/>
          <a:p>
            <a:pPr marL="342900" lvl="0" indent="-342900">
              <a:lnSpc>
                <a:spcPct val="150000"/>
              </a:lnSpc>
              <a:spcAft>
                <a:spcPts val="800"/>
              </a:spcAft>
              <a:buClr>
                <a:srgbClr val="7030A0"/>
              </a:buClr>
              <a:buFont typeface="Wingdings" panose="05000000000000000000" pitchFamily="2" charset="2"/>
              <a:buChar char=""/>
            </a:pPr>
            <a:r>
              <a:rPr lang="en-US" dirty="0">
                <a:solidFill>
                  <a:srgbClr val="C00000"/>
                </a:solidFill>
                <a:effectLst/>
                <a:latin typeface="Times New Roman" panose="02020603050405020304" pitchFamily="18" charset="0"/>
                <a:ea typeface="Times New Roman" panose="02020603050405020304" pitchFamily="18" charset="0"/>
              </a:rPr>
              <a:t>What are the monthly trends in sales? </a:t>
            </a:r>
          </a:p>
          <a:p>
            <a:pPr marL="342900" lvl="0" indent="-342900">
              <a:lnSpc>
                <a:spcPct val="150000"/>
              </a:lnSpc>
              <a:spcAft>
                <a:spcPts val="800"/>
              </a:spcAft>
              <a:buClr>
                <a:srgbClr val="7030A0"/>
              </a:buClr>
              <a:buFont typeface="Wingdings" panose="05000000000000000000" pitchFamily="2" charset="2"/>
              <a:buChar char=""/>
            </a:pPr>
            <a:r>
              <a:rPr lang="en-US" dirty="0">
                <a:solidFill>
                  <a:srgbClr val="C00000"/>
                </a:solidFill>
                <a:effectLst/>
                <a:latin typeface="Times New Roman" panose="02020603050405020304" pitchFamily="18" charset="0"/>
                <a:ea typeface="Times New Roman" panose="02020603050405020304" pitchFamily="18" charset="0"/>
              </a:rPr>
              <a:t>Which </a:t>
            </a:r>
            <a:r>
              <a:rPr lang="en-US" dirty="0">
                <a:solidFill>
                  <a:srgbClr val="C00000"/>
                </a:solidFill>
                <a:latin typeface="Times New Roman" panose="02020603050405020304" pitchFamily="18" charset="0"/>
                <a:ea typeface="Times New Roman" panose="02020603050405020304" pitchFamily="18" charset="0"/>
              </a:rPr>
              <a:t>type of saree</a:t>
            </a:r>
            <a:r>
              <a:rPr lang="en-US" dirty="0">
                <a:solidFill>
                  <a:srgbClr val="C00000"/>
                </a:solidFill>
                <a:effectLst/>
                <a:latin typeface="Times New Roman" panose="02020603050405020304" pitchFamily="18" charset="0"/>
                <a:ea typeface="Times New Roman" panose="02020603050405020304" pitchFamily="18" charset="0"/>
              </a:rPr>
              <a:t> has the highest and lowest demand?</a:t>
            </a:r>
          </a:p>
          <a:p>
            <a:pPr marL="342900" lvl="0" indent="-342900">
              <a:lnSpc>
                <a:spcPct val="150000"/>
              </a:lnSpc>
              <a:spcAft>
                <a:spcPts val="800"/>
              </a:spcAft>
              <a:buClr>
                <a:srgbClr val="7030A0"/>
              </a:buClr>
              <a:buFont typeface="Wingdings" panose="05000000000000000000" pitchFamily="2" charset="2"/>
              <a:buChar char=""/>
            </a:pPr>
            <a:r>
              <a:rPr lang="en-US" dirty="0">
                <a:solidFill>
                  <a:srgbClr val="C00000"/>
                </a:solidFill>
                <a:latin typeface="Times New Roman" panose="02020603050405020304" pitchFamily="18" charset="0"/>
                <a:ea typeface="Times New Roman" panose="02020603050405020304" pitchFamily="18" charset="0"/>
              </a:rPr>
              <a:t>How are the sarees distributed across months?</a:t>
            </a:r>
          </a:p>
          <a:p>
            <a:pPr marL="342900" lvl="0" indent="-342900">
              <a:lnSpc>
                <a:spcPct val="150000"/>
              </a:lnSpc>
              <a:spcAft>
                <a:spcPts val="800"/>
              </a:spcAft>
              <a:buClr>
                <a:srgbClr val="7030A0"/>
              </a:buClr>
              <a:buFont typeface="Wingdings" panose="05000000000000000000" pitchFamily="2" charset="2"/>
              <a:buChar char=""/>
            </a:pPr>
            <a:r>
              <a:rPr lang="en-US" dirty="0">
                <a:solidFill>
                  <a:srgbClr val="C00000"/>
                </a:solidFill>
                <a:effectLst/>
                <a:latin typeface="Times New Roman" panose="02020603050405020304" pitchFamily="18" charset="0"/>
                <a:ea typeface="Times New Roman" panose="02020603050405020304" pitchFamily="18" charset="0"/>
              </a:rPr>
              <a:t>How to increase</a:t>
            </a:r>
            <a:r>
              <a:rPr lang="en-US" dirty="0">
                <a:solidFill>
                  <a:srgbClr val="C00000"/>
                </a:solidFill>
                <a:latin typeface="Times New Roman" panose="02020603050405020304" pitchFamily="18" charset="0"/>
                <a:ea typeface="Times New Roman" panose="02020603050405020304" pitchFamily="18" charset="0"/>
              </a:rPr>
              <a:t> the production of saris?</a:t>
            </a:r>
            <a:endParaRPr lang="en-US" dirty="0">
              <a:solidFill>
                <a:srgbClr val="C00000"/>
              </a:solidFill>
              <a:effectLst/>
              <a:latin typeface="Times New Roman" panose="02020603050405020304" pitchFamily="18" charset="0"/>
              <a:ea typeface="Times New Roman" panose="02020603050405020304" pitchFamily="18" charset="0"/>
            </a:endParaRP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pic>
        <p:nvPicPr>
          <p:cNvPr id="6" name="Picture 5">
            <a:extLst>
              <a:ext uri="{FF2B5EF4-FFF2-40B4-BE49-F238E27FC236}">
                <a16:creationId xmlns:a16="http://schemas.microsoft.com/office/drawing/2014/main" id="{F20D1750-686D-4F76-A481-06DA33071496}"/>
              </a:ext>
            </a:extLst>
          </p:cNvPr>
          <p:cNvPicPr>
            <a:picLocks noChangeAspect="1"/>
          </p:cNvPicPr>
          <p:nvPr/>
        </p:nvPicPr>
        <p:blipFill>
          <a:blip r:embed="rId2"/>
          <a:stretch>
            <a:fillRect/>
          </a:stretch>
        </p:blipFill>
        <p:spPr>
          <a:xfrm>
            <a:off x="7983778" y="1866772"/>
            <a:ext cx="3680508" cy="4221805"/>
          </a:xfrm>
          <a:prstGeom prst="rect">
            <a:avLst/>
          </a:prstGeom>
          <a:ln>
            <a:solidFill>
              <a:srgbClr val="FFC000"/>
            </a:solidFill>
          </a:ln>
        </p:spPr>
      </p:pic>
    </p:spTree>
    <p:extLst>
      <p:ext uri="{BB962C8B-B14F-4D97-AF65-F5344CB8AC3E}">
        <p14:creationId xmlns:p14="http://schemas.microsoft.com/office/powerpoint/2010/main" val="426800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17EE-4AD4-4275-9FEE-F4912E503B36}"/>
              </a:ext>
            </a:extLst>
          </p:cNvPr>
          <p:cNvSpPr>
            <a:spLocks noGrp="1"/>
          </p:cNvSpPr>
          <p:nvPr>
            <p:ph type="title"/>
          </p:nvPr>
        </p:nvSpPr>
        <p:spPr>
          <a:xfrm>
            <a:off x="-125157" y="280983"/>
            <a:ext cx="10515600" cy="1325880"/>
          </a:xfrm>
        </p:spPr>
        <p:txBody>
          <a:bodyPr>
            <a:normAutofit/>
          </a:bodyPr>
          <a:lstStyle/>
          <a:p>
            <a:r>
              <a:rPr lang="en-IN" sz="3200" b="1" u="sng" dirty="0">
                <a:solidFill>
                  <a:srgbClr val="7030A0"/>
                </a:solidFill>
                <a:latin typeface="+mj-lt"/>
                <a:cs typeface="Times New Roman" panose="02020603050405020304" pitchFamily="18" charset="0"/>
              </a:rPr>
              <a:t>DATA COLLECTION</a:t>
            </a:r>
            <a:endParaRPr lang="en-US" sz="3200" b="1" u="sng" dirty="0">
              <a:solidFill>
                <a:srgbClr val="7030A0"/>
              </a:solidFill>
              <a:latin typeface="+mj-lt"/>
              <a:cs typeface="Times New Roman" panose="02020603050405020304" pitchFamily="18" charset="0"/>
            </a:endParaRPr>
          </a:p>
        </p:txBody>
      </p:sp>
      <p:sp>
        <p:nvSpPr>
          <p:cNvPr id="3" name="Content Placeholder 2">
            <a:extLst>
              <a:ext uri="{FF2B5EF4-FFF2-40B4-BE49-F238E27FC236}">
                <a16:creationId xmlns:a16="http://schemas.microsoft.com/office/drawing/2014/main" id="{D1A26D0F-BA35-4C08-B98A-E5982ADAACF4}"/>
              </a:ext>
            </a:extLst>
          </p:cNvPr>
          <p:cNvSpPr>
            <a:spLocks noGrp="1"/>
          </p:cNvSpPr>
          <p:nvPr>
            <p:ph idx="1"/>
          </p:nvPr>
        </p:nvSpPr>
        <p:spPr>
          <a:xfrm>
            <a:off x="838201" y="1443038"/>
            <a:ext cx="7571508" cy="4753419"/>
          </a:xfrm>
        </p:spPr>
        <p:txBody>
          <a:bodyPr>
            <a:normAutofit fontScale="92500" lnSpcReduction="20000"/>
          </a:bodyPr>
          <a:lstStyle/>
          <a:p>
            <a:pPr>
              <a:lnSpc>
                <a:spcPct val="150000"/>
              </a:lnSpc>
            </a:pPr>
            <a:r>
              <a:rPr lang="en-IN" dirty="0">
                <a:solidFill>
                  <a:srgbClr val="C00000"/>
                </a:solidFill>
                <a:latin typeface="Times New Roman" panose="02020603050405020304" pitchFamily="18" charset="0"/>
                <a:cs typeface="Times New Roman" panose="02020603050405020304" pitchFamily="18" charset="0"/>
              </a:rPr>
              <a:t>The data collected from organization are ‘Sales data’, ‘Purchase data’, ‘Expenses data’, ‘Saree types data’ and labours’ salaries data.</a:t>
            </a:r>
          </a:p>
          <a:p>
            <a:pPr>
              <a:lnSpc>
                <a:spcPct val="150000"/>
              </a:lnSpc>
            </a:pPr>
            <a:r>
              <a:rPr lang="en-IN" dirty="0">
                <a:solidFill>
                  <a:srgbClr val="C00000"/>
                </a:solidFill>
                <a:latin typeface="Times New Roman" panose="02020603050405020304" pitchFamily="18" charset="0"/>
                <a:cs typeface="Times New Roman" panose="02020603050405020304" pitchFamily="18" charset="0"/>
              </a:rPr>
              <a:t>The sales, saree types and purchase data are collected from bills and ledger notes. The Expenses data is collected from bills.</a:t>
            </a:r>
          </a:p>
          <a:p>
            <a:pPr>
              <a:lnSpc>
                <a:spcPct val="150000"/>
              </a:lnSpc>
            </a:pPr>
            <a:r>
              <a:rPr lang="en-IN" dirty="0">
                <a:solidFill>
                  <a:srgbClr val="C00000"/>
                </a:solidFill>
                <a:latin typeface="Times New Roman" panose="02020603050405020304" pitchFamily="18" charset="0"/>
                <a:cs typeface="Times New Roman" panose="02020603050405020304" pitchFamily="18" charset="0"/>
              </a:rPr>
              <a:t>Excel sheets were made with these data for analysis. The whole data was collected for 8 months.</a:t>
            </a:r>
          </a:p>
          <a:p>
            <a:pPr>
              <a:lnSpc>
                <a:spcPct val="150000"/>
              </a:lnSpc>
            </a:pPr>
            <a:endParaRPr lang="en-IN" dirty="0">
              <a:solidFill>
                <a:srgbClr val="C00000"/>
              </a:solidFill>
              <a:latin typeface="Times New Roman" panose="02020603050405020304" pitchFamily="18" charset="0"/>
              <a:cs typeface="Times New Roman" panose="02020603050405020304" pitchFamily="18" charset="0"/>
            </a:endParaRPr>
          </a:p>
          <a:p>
            <a:pPr>
              <a:lnSpc>
                <a:spcPct val="150000"/>
              </a:lnSpc>
            </a:pPr>
            <a:endParaRPr lang="en-IN" dirty="0">
              <a:solidFill>
                <a:srgbClr val="C00000"/>
              </a:solidFill>
              <a:latin typeface="Times New Roman" panose="02020603050405020304" pitchFamily="18" charset="0"/>
              <a:cs typeface="Times New Roman" panose="02020603050405020304" pitchFamily="18" charset="0"/>
            </a:endParaRPr>
          </a:p>
          <a:p>
            <a:pPr>
              <a:lnSpc>
                <a:spcPct val="150000"/>
              </a:lnSpc>
            </a:pPr>
            <a:endParaRPr lang="en-US" dirty="0">
              <a:solidFill>
                <a:srgbClr val="C0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4</a:t>
            </a:fld>
            <a:endParaRPr lang="en-US" dirty="0"/>
          </a:p>
        </p:txBody>
      </p:sp>
      <p:pic>
        <p:nvPicPr>
          <p:cNvPr id="8" name="Picture 7">
            <a:extLst>
              <a:ext uri="{FF2B5EF4-FFF2-40B4-BE49-F238E27FC236}">
                <a16:creationId xmlns:a16="http://schemas.microsoft.com/office/drawing/2014/main" id="{40FC201E-762B-432D-81EC-516B3E7D8EE8}"/>
              </a:ext>
            </a:extLst>
          </p:cNvPr>
          <p:cNvPicPr/>
          <p:nvPr/>
        </p:nvPicPr>
        <p:blipFill>
          <a:blip r:embed="rId2"/>
          <a:srcRect/>
          <a:stretch>
            <a:fillRect/>
          </a:stretch>
        </p:blipFill>
        <p:spPr bwMode="auto">
          <a:xfrm>
            <a:off x="8723597" y="706686"/>
            <a:ext cx="2743199" cy="3065457"/>
          </a:xfrm>
          <a:prstGeom prst="rect">
            <a:avLst/>
          </a:prstGeom>
          <a:noFill/>
          <a:ln w="38100">
            <a:solidFill>
              <a:srgbClr val="FFC000"/>
            </a:solidFill>
            <a:miter lim="800000"/>
            <a:headEnd/>
            <a:tailEnd/>
          </a:ln>
        </p:spPr>
      </p:pic>
      <p:pic>
        <p:nvPicPr>
          <p:cNvPr id="10" name="Picture 9">
            <a:extLst>
              <a:ext uri="{FF2B5EF4-FFF2-40B4-BE49-F238E27FC236}">
                <a16:creationId xmlns:a16="http://schemas.microsoft.com/office/drawing/2014/main" id="{2D264D1F-DD7B-498C-B2AD-69706A93B7A1}"/>
              </a:ext>
            </a:extLst>
          </p:cNvPr>
          <p:cNvPicPr/>
          <p:nvPr/>
        </p:nvPicPr>
        <p:blipFill>
          <a:blip r:embed="rId3"/>
          <a:srcRect b="45926"/>
          <a:stretch>
            <a:fillRect/>
          </a:stretch>
        </p:blipFill>
        <p:spPr bwMode="auto">
          <a:xfrm>
            <a:off x="8229601" y="4016617"/>
            <a:ext cx="3721608" cy="2460384"/>
          </a:xfrm>
          <a:prstGeom prst="rect">
            <a:avLst/>
          </a:prstGeom>
          <a:noFill/>
          <a:ln w="38100">
            <a:solidFill>
              <a:srgbClr val="FFC000"/>
            </a:solidFill>
            <a:miter lim="800000"/>
            <a:headEnd/>
            <a:tailEnd/>
          </a:ln>
        </p:spPr>
      </p:pic>
    </p:spTree>
    <p:extLst>
      <p:ext uri="{BB962C8B-B14F-4D97-AF65-F5344CB8AC3E}">
        <p14:creationId xmlns:p14="http://schemas.microsoft.com/office/powerpoint/2010/main" val="33181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9178-09C4-4C36-AEB0-438CCD878DD4}"/>
              </a:ext>
            </a:extLst>
          </p:cNvPr>
          <p:cNvSpPr>
            <a:spLocks noGrp="1"/>
          </p:cNvSpPr>
          <p:nvPr>
            <p:ph type="title"/>
          </p:nvPr>
        </p:nvSpPr>
        <p:spPr/>
        <p:txBody>
          <a:bodyPr>
            <a:normAutofit/>
          </a:bodyPr>
          <a:lstStyle/>
          <a:p>
            <a:r>
              <a:rPr lang="en-IN" sz="3200" b="1" u="sng" dirty="0">
                <a:solidFill>
                  <a:srgbClr val="7030A0"/>
                </a:solidFill>
                <a:latin typeface="+mj-lt"/>
                <a:cs typeface="Times New Roman" panose="02020603050405020304" pitchFamily="18" charset="0"/>
              </a:rPr>
              <a:t>ANALYSIS OF SALES DATA</a:t>
            </a:r>
            <a:endParaRPr lang="en-US" sz="3200" b="1" u="sng" dirty="0">
              <a:solidFill>
                <a:srgbClr val="F828B3"/>
              </a:solidFill>
              <a:latin typeface="+mj-lt"/>
              <a:cs typeface="Times New Roman" panose="02020603050405020304" pitchFamily="18" charset="0"/>
            </a:endParaRPr>
          </a:p>
        </p:txBody>
      </p:sp>
      <p:sp>
        <p:nvSpPr>
          <p:cNvPr id="3" name="Content Placeholder 2">
            <a:extLst>
              <a:ext uri="{FF2B5EF4-FFF2-40B4-BE49-F238E27FC236}">
                <a16:creationId xmlns:a16="http://schemas.microsoft.com/office/drawing/2014/main" id="{A9ECEA1E-56EA-42F8-AC20-C63533CCCE80}"/>
              </a:ext>
            </a:extLst>
          </p:cNvPr>
          <p:cNvSpPr>
            <a:spLocks noGrp="1"/>
          </p:cNvSpPr>
          <p:nvPr>
            <p:ph idx="1"/>
          </p:nvPr>
        </p:nvSpPr>
        <p:spPr>
          <a:xfrm>
            <a:off x="838200" y="2133599"/>
            <a:ext cx="6248400" cy="3422073"/>
          </a:xfrm>
        </p:spPr>
        <p:txBody>
          <a:bodyPr/>
          <a:lstStyle/>
          <a:p>
            <a:r>
              <a:rPr lang="en-IN" dirty="0">
                <a:solidFill>
                  <a:srgbClr val="C00000"/>
                </a:solidFill>
                <a:latin typeface="Times New Roman" panose="02020603050405020304" pitchFamily="18" charset="0"/>
                <a:cs typeface="Times New Roman" panose="02020603050405020304" pitchFamily="18" charset="0"/>
              </a:rPr>
              <a:t>The sales data includes Bill numbers, Date of bills, Title of bill, Net amount, GST, Total amounts. </a:t>
            </a:r>
          </a:p>
          <a:p>
            <a:r>
              <a:rPr lang="en-US" dirty="0">
                <a:solidFill>
                  <a:srgbClr val="C00000"/>
                </a:solidFill>
                <a:latin typeface="Times New Roman" panose="02020603050405020304" pitchFamily="18" charset="0"/>
                <a:cs typeface="Times New Roman" panose="02020603050405020304" pitchFamily="18" charset="0"/>
              </a:rPr>
              <a:t>This data was filtered month wise using ‘pivot table’ in excel and monthly trend in sales was found. </a:t>
            </a:r>
          </a:p>
          <a:p>
            <a:r>
              <a:rPr lang="en-US" dirty="0">
                <a:solidFill>
                  <a:srgbClr val="C00000"/>
                </a:solidFill>
                <a:latin typeface="Times New Roman" panose="02020603050405020304" pitchFamily="18" charset="0"/>
                <a:cs typeface="Times New Roman" panose="02020603050405020304" pitchFamily="18" charset="0"/>
              </a:rPr>
              <a:t>A bar chart was prepared for monthly trend analysis in sales.</a:t>
            </a:r>
          </a:p>
          <a:p>
            <a:pPr marL="0" indent="0">
              <a:buNone/>
            </a:pPr>
            <a:endParaRPr lang="en-US" dirty="0">
              <a:solidFill>
                <a:srgbClr val="C0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EB1DDF5-A511-4AD5-B41A-4DB2D1BEDC96}"/>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1071117-9A52-4D01-836F-445FAC7BC5F0}"/>
              </a:ext>
            </a:extLst>
          </p:cNvPr>
          <p:cNvSpPr>
            <a:spLocks noGrp="1"/>
          </p:cNvSpPr>
          <p:nvPr>
            <p:ph type="sldNum" sz="quarter" idx="11"/>
          </p:nvPr>
        </p:nvSpPr>
        <p:spPr/>
        <p:txBody>
          <a:bodyPr/>
          <a:lstStyle/>
          <a:p>
            <a:fld id="{294A09A9-5501-47C1-A89A-A340965A2BE2}" type="slidenum">
              <a:rPr lang="en-US" smtClean="0"/>
              <a:pPr/>
              <a:t>5</a:t>
            </a:fld>
            <a:endParaRPr lang="en-US" dirty="0"/>
          </a:p>
        </p:txBody>
      </p:sp>
      <p:graphicFrame>
        <p:nvGraphicFramePr>
          <p:cNvPr id="8" name="Chart 7">
            <a:extLst>
              <a:ext uri="{FF2B5EF4-FFF2-40B4-BE49-F238E27FC236}">
                <a16:creationId xmlns:a16="http://schemas.microsoft.com/office/drawing/2014/main" id="{B05A3D16-1571-4DB2-AA26-B0C14578C051}"/>
              </a:ext>
            </a:extLst>
          </p:cNvPr>
          <p:cNvGraphicFramePr/>
          <p:nvPr>
            <p:extLst>
              <p:ext uri="{D42A27DB-BD31-4B8C-83A1-F6EECF244321}">
                <p14:modId xmlns:p14="http://schemas.microsoft.com/office/powerpoint/2010/main" val="1671382088"/>
              </p:ext>
            </p:extLst>
          </p:nvPr>
        </p:nvGraphicFramePr>
        <p:xfrm>
          <a:off x="7218218" y="2286345"/>
          <a:ext cx="4732990" cy="29645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8495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0466-B6E8-4D8E-BCDA-91FFAB7DDE18}"/>
              </a:ext>
            </a:extLst>
          </p:cNvPr>
          <p:cNvSpPr>
            <a:spLocks noGrp="1"/>
          </p:cNvSpPr>
          <p:nvPr>
            <p:ph type="title"/>
          </p:nvPr>
        </p:nvSpPr>
        <p:spPr/>
        <p:txBody>
          <a:bodyPr>
            <a:normAutofit fontScale="90000"/>
          </a:bodyPr>
          <a:lstStyle/>
          <a:p>
            <a:br>
              <a:rPr lang="en-IN" sz="2400" dirty="0">
                <a:solidFill>
                  <a:srgbClr val="F828B3"/>
                </a:solidFill>
              </a:rPr>
            </a:br>
            <a:br>
              <a:rPr lang="en-US" sz="3600" dirty="0">
                <a:solidFill>
                  <a:srgbClr val="F828B3"/>
                </a:solidFill>
              </a:rPr>
            </a:br>
            <a:r>
              <a:rPr lang="en-US" sz="3600" b="1" u="sng" dirty="0">
                <a:solidFill>
                  <a:srgbClr val="7030A0"/>
                </a:solidFill>
              </a:rPr>
              <a:t>ANALYSIS ON  PURCHASE OF RAW MATERIALS DATA </a:t>
            </a:r>
            <a:br>
              <a:rPr lang="en-US" sz="3600" b="1" u="sng" dirty="0">
                <a:solidFill>
                  <a:srgbClr val="7030A0"/>
                </a:solidFill>
              </a:rPr>
            </a:br>
            <a:endParaRPr lang="en-US" sz="3600" dirty="0">
              <a:solidFill>
                <a:srgbClr val="7030A0"/>
              </a:solidFill>
            </a:endParaRPr>
          </a:p>
        </p:txBody>
      </p:sp>
      <p:sp>
        <p:nvSpPr>
          <p:cNvPr id="3" name="Content Placeholder 2">
            <a:extLst>
              <a:ext uri="{FF2B5EF4-FFF2-40B4-BE49-F238E27FC236}">
                <a16:creationId xmlns:a16="http://schemas.microsoft.com/office/drawing/2014/main" id="{A8CF2B73-70D6-4240-916F-BF21E975B5CA}"/>
              </a:ext>
            </a:extLst>
          </p:cNvPr>
          <p:cNvSpPr>
            <a:spLocks noGrp="1"/>
          </p:cNvSpPr>
          <p:nvPr>
            <p:ph idx="1"/>
          </p:nvPr>
        </p:nvSpPr>
        <p:spPr>
          <a:xfrm>
            <a:off x="838200" y="1825625"/>
            <a:ext cx="6338455" cy="4370832"/>
          </a:xfrm>
        </p:spPr>
        <p:txBody>
          <a:bodyPr>
            <a:normAutofit lnSpcReduction="10000"/>
          </a:bodyPr>
          <a:lstStyle/>
          <a:p>
            <a:r>
              <a:rPr lang="en-IN" dirty="0">
                <a:solidFill>
                  <a:srgbClr val="C00000"/>
                </a:solidFill>
                <a:latin typeface="Times New Roman" panose="02020603050405020304" pitchFamily="18" charset="0"/>
                <a:cs typeface="Times New Roman" panose="02020603050405020304" pitchFamily="18" charset="0"/>
              </a:rPr>
              <a:t>The purchase of raw material data includes raw materials such as jari, warp, weft and raw silk.</a:t>
            </a:r>
          </a:p>
          <a:p>
            <a:r>
              <a:rPr lang="en-IN" dirty="0">
                <a:solidFill>
                  <a:srgbClr val="C00000"/>
                </a:solidFill>
                <a:latin typeface="Times New Roman" panose="02020603050405020304" pitchFamily="18" charset="0"/>
                <a:cs typeface="Times New Roman" panose="02020603050405020304" pitchFamily="18" charset="0"/>
              </a:rPr>
              <a:t>It consists of date, month, title, bill number, particulars, weight of raw materials and amounts.</a:t>
            </a:r>
          </a:p>
          <a:p>
            <a:r>
              <a:rPr lang="en-US" dirty="0">
                <a:solidFill>
                  <a:srgbClr val="C00000"/>
                </a:solidFill>
                <a:latin typeface="Times New Roman" panose="02020603050405020304" pitchFamily="18" charset="0"/>
                <a:cs typeface="Times New Roman" panose="02020603050405020304" pitchFamily="18" charset="0"/>
              </a:rPr>
              <a:t>The data were filtered month wise and weight wise. This provided the analysis of raw material data.</a:t>
            </a:r>
          </a:p>
          <a:p>
            <a:r>
              <a:rPr lang="en-US" dirty="0">
                <a:solidFill>
                  <a:srgbClr val="C00000"/>
                </a:solidFill>
                <a:latin typeface="Times New Roman" panose="02020603050405020304" pitchFamily="18" charset="0"/>
                <a:cs typeface="Times New Roman" panose="02020603050405020304" pitchFamily="18" charset="0"/>
              </a:rPr>
              <a:t>A pie and bar chart was created for analysis.</a:t>
            </a:r>
          </a:p>
        </p:txBody>
      </p:sp>
      <p:sp>
        <p:nvSpPr>
          <p:cNvPr id="4" name="Footer Placeholder 3">
            <a:extLst>
              <a:ext uri="{FF2B5EF4-FFF2-40B4-BE49-F238E27FC236}">
                <a16:creationId xmlns:a16="http://schemas.microsoft.com/office/drawing/2014/main" id="{7406152B-D13C-42F8-ACD3-3EF5CCEBF234}"/>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51CC089-5F2F-4065-AE02-7BF152F1E266}"/>
              </a:ext>
            </a:extLst>
          </p:cNvPr>
          <p:cNvSpPr>
            <a:spLocks noGrp="1"/>
          </p:cNvSpPr>
          <p:nvPr>
            <p:ph type="sldNum" sz="quarter" idx="11"/>
          </p:nvPr>
        </p:nvSpPr>
        <p:spPr/>
        <p:txBody>
          <a:bodyPr/>
          <a:lstStyle/>
          <a:p>
            <a:fld id="{294A09A9-5501-47C1-A89A-A340965A2BE2}" type="slidenum">
              <a:rPr lang="en-US" smtClean="0"/>
              <a:pPr/>
              <a:t>6</a:t>
            </a:fld>
            <a:endParaRPr lang="en-US" dirty="0"/>
          </a:p>
        </p:txBody>
      </p:sp>
      <p:graphicFrame>
        <p:nvGraphicFramePr>
          <p:cNvPr id="6" name="Chart 5">
            <a:extLst>
              <a:ext uri="{FF2B5EF4-FFF2-40B4-BE49-F238E27FC236}">
                <a16:creationId xmlns:a16="http://schemas.microsoft.com/office/drawing/2014/main" id="{DA01DB38-F227-4E49-91F9-2B3F0531FFCA}"/>
              </a:ext>
            </a:extLst>
          </p:cNvPr>
          <p:cNvGraphicFramePr/>
          <p:nvPr>
            <p:extLst>
              <p:ext uri="{D42A27DB-BD31-4B8C-83A1-F6EECF244321}">
                <p14:modId xmlns:p14="http://schemas.microsoft.com/office/powerpoint/2010/main" val="3712244883"/>
              </p:ext>
            </p:extLst>
          </p:nvPr>
        </p:nvGraphicFramePr>
        <p:xfrm>
          <a:off x="7176655" y="1267207"/>
          <a:ext cx="4572000" cy="24665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8EEEE909-3B2F-4D0A-9B24-0EC31A57F82D}"/>
              </a:ext>
            </a:extLst>
          </p:cNvPr>
          <p:cNvGraphicFramePr/>
          <p:nvPr>
            <p:extLst>
              <p:ext uri="{D42A27DB-BD31-4B8C-83A1-F6EECF244321}">
                <p14:modId xmlns:p14="http://schemas.microsoft.com/office/powerpoint/2010/main" val="2377866011"/>
              </p:ext>
            </p:extLst>
          </p:nvPr>
        </p:nvGraphicFramePr>
        <p:xfrm>
          <a:off x="7176655" y="3907854"/>
          <a:ext cx="4572000" cy="23933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0522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6" grpId="0">
        <p:bldAsOne/>
      </p:bldGraphic>
      <p:bldGraphic spid="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0E60-682E-4904-ACFB-68B2B3708FE3}"/>
              </a:ext>
            </a:extLst>
          </p:cNvPr>
          <p:cNvSpPr>
            <a:spLocks noGrp="1"/>
          </p:cNvSpPr>
          <p:nvPr>
            <p:ph type="title"/>
          </p:nvPr>
        </p:nvSpPr>
        <p:spPr/>
        <p:txBody>
          <a:bodyPr>
            <a:normAutofit/>
          </a:bodyPr>
          <a:lstStyle/>
          <a:p>
            <a:r>
              <a:rPr lang="en-IN" sz="3200" b="1" u="sng" dirty="0">
                <a:solidFill>
                  <a:srgbClr val="7030A0"/>
                </a:solidFill>
              </a:rPr>
              <a:t>ANALYSIS OF EXPENSES DATA</a:t>
            </a:r>
            <a:endParaRPr lang="en-US" sz="3200" b="1" u="sng" dirty="0">
              <a:solidFill>
                <a:srgbClr val="7030A0"/>
              </a:solidFill>
            </a:endParaRPr>
          </a:p>
        </p:txBody>
      </p:sp>
      <p:sp>
        <p:nvSpPr>
          <p:cNvPr id="3" name="Content Placeholder 2">
            <a:extLst>
              <a:ext uri="{FF2B5EF4-FFF2-40B4-BE49-F238E27FC236}">
                <a16:creationId xmlns:a16="http://schemas.microsoft.com/office/drawing/2014/main" id="{62E9EFC4-9C3E-4789-AB1E-FE385AB68AB6}"/>
              </a:ext>
            </a:extLst>
          </p:cNvPr>
          <p:cNvSpPr>
            <a:spLocks noGrp="1"/>
          </p:cNvSpPr>
          <p:nvPr>
            <p:ph idx="1"/>
          </p:nvPr>
        </p:nvSpPr>
        <p:spPr>
          <a:xfrm>
            <a:off x="838200" y="1846198"/>
            <a:ext cx="5776913" cy="4370832"/>
          </a:xfrm>
        </p:spPr>
        <p:txBody>
          <a:bodyPr>
            <a:normAutofit fontScale="92500"/>
          </a:bodyPr>
          <a:lstStyle/>
          <a:p>
            <a:pPr>
              <a:lnSpc>
                <a:spcPct val="150000"/>
              </a:lnSpc>
            </a:pPr>
            <a:r>
              <a:rPr lang="en-IN" dirty="0">
                <a:solidFill>
                  <a:srgbClr val="C00000"/>
                </a:solidFill>
                <a:latin typeface="Times New Roman" panose="02020603050405020304" pitchFamily="18" charset="0"/>
                <a:cs typeface="Times New Roman" panose="02020603050405020304" pitchFamily="18" charset="0"/>
              </a:rPr>
              <a:t>The expenses used for dyeing the warp and weft is given in the expense data.</a:t>
            </a:r>
          </a:p>
          <a:p>
            <a:pPr>
              <a:lnSpc>
                <a:spcPct val="150000"/>
              </a:lnSpc>
            </a:pPr>
            <a:r>
              <a:rPr lang="en-IN" dirty="0">
                <a:solidFill>
                  <a:srgbClr val="C00000"/>
                </a:solidFill>
                <a:latin typeface="Times New Roman" panose="02020603050405020304" pitchFamily="18" charset="0"/>
                <a:cs typeface="Times New Roman" panose="02020603050405020304" pitchFamily="18" charset="0"/>
              </a:rPr>
              <a:t>It consists of date, month, title and amount of expenses.</a:t>
            </a:r>
          </a:p>
          <a:p>
            <a:pPr>
              <a:lnSpc>
                <a:spcPct val="150000"/>
              </a:lnSpc>
            </a:pPr>
            <a:r>
              <a:rPr lang="en-IN" dirty="0">
                <a:solidFill>
                  <a:srgbClr val="C00000"/>
                </a:solidFill>
                <a:latin typeface="Times New Roman" panose="02020603050405020304" pitchFamily="18" charset="0"/>
                <a:cs typeface="Times New Roman" panose="02020603050405020304" pitchFamily="18" charset="0"/>
              </a:rPr>
              <a:t>A line graph was created for monthly trend analysis of expense data.</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9612D40-7005-4649-B4EC-F857455CAB3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B28EE88-3429-49A4-8018-D2B884CB9C1F}"/>
              </a:ext>
            </a:extLst>
          </p:cNvPr>
          <p:cNvSpPr>
            <a:spLocks noGrp="1"/>
          </p:cNvSpPr>
          <p:nvPr>
            <p:ph type="sldNum" sz="quarter" idx="11"/>
          </p:nvPr>
        </p:nvSpPr>
        <p:spPr/>
        <p:txBody>
          <a:bodyPr/>
          <a:lstStyle/>
          <a:p>
            <a:fld id="{294A09A9-5501-47C1-A89A-A340965A2BE2}" type="slidenum">
              <a:rPr lang="en-US" smtClean="0"/>
              <a:pPr/>
              <a:t>7</a:t>
            </a:fld>
            <a:endParaRPr lang="en-US" dirty="0"/>
          </a:p>
        </p:txBody>
      </p:sp>
      <p:graphicFrame>
        <p:nvGraphicFramePr>
          <p:cNvPr id="6" name="Chart 5">
            <a:extLst>
              <a:ext uri="{FF2B5EF4-FFF2-40B4-BE49-F238E27FC236}">
                <a16:creationId xmlns:a16="http://schemas.microsoft.com/office/drawing/2014/main" id="{91089F79-59ED-4870-B889-5FFE6D225089}"/>
              </a:ext>
            </a:extLst>
          </p:cNvPr>
          <p:cNvGraphicFramePr/>
          <p:nvPr>
            <p:extLst>
              <p:ext uri="{D42A27DB-BD31-4B8C-83A1-F6EECF244321}">
                <p14:modId xmlns:p14="http://schemas.microsoft.com/office/powerpoint/2010/main" val="1046995382"/>
              </p:ext>
            </p:extLst>
          </p:nvPr>
        </p:nvGraphicFramePr>
        <p:xfrm>
          <a:off x="6743255" y="1995805"/>
          <a:ext cx="4929505" cy="35140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541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4600-D851-416C-964F-1BE752852A4C}"/>
              </a:ext>
            </a:extLst>
          </p:cNvPr>
          <p:cNvSpPr>
            <a:spLocks noGrp="1"/>
          </p:cNvSpPr>
          <p:nvPr>
            <p:ph type="title"/>
          </p:nvPr>
        </p:nvSpPr>
        <p:spPr/>
        <p:txBody>
          <a:bodyPr>
            <a:normAutofit/>
          </a:bodyPr>
          <a:lstStyle/>
          <a:p>
            <a:r>
              <a:rPr lang="en-IN" sz="3200" b="1" u="sng" dirty="0">
                <a:solidFill>
                  <a:srgbClr val="7030A0"/>
                </a:solidFill>
              </a:rPr>
              <a:t>ANALYSIS ON DEMAND OF SAREES</a:t>
            </a:r>
            <a:endParaRPr lang="en-US" sz="3200" b="1" u="sng" dirty="0">
              <a:solidFill>
                <a:srgbClr val="7030A0"/>
              </a:solidFill>
            </a:endParaRPr>
          </a:p>
        </p:txBody>
      </p:sp>
      <p:sp>
        <p:nvSpPr>
          <p:cNvPr id="3" name="Content Placeholder 2">
            <a:extLst>
              <a:ext uri="{FF2B5EF4-FFF2-40B4-BE49-F238E27FC236}">
                <a16:creationId xmlns:a16="http://schemas.microsoft.com/office/drawing/2014/main" id="{470CE874-B082-42CD-842F-22E987391DE0}"/>
              </a:ext>
            </a:extLst>
          </p:cNvPr>
          <p:cNvSpPr>
            <a:spLocks noGrp="1"/>
          </p:cNvSpPr>
          <p:nvPr>
            <p:ph idx="1"/>
          </p:nvPr>
        </p:nvSpPr>
        <p:spPr>
          <a:xfrm>
            <a:off x="838200" y="1825625"/>
            <a:ext cx="5686107" cy="4370832"/>
          </a:xfrm>
        </p:spPr>
        <p:txBody>
          <a:bodyPr/>
          <a:lstStyle/>
          <a:p>
            <a:r>
              <a:rPr lang="en-IN" dirty="0">
                <a:solidFill>
                  <a:srgbClr val="C00000"/>
                </a:solidFill>
                <a:latin typeface="Times New Roman" panose="02020603050405020304" pitchFamily="18" charset="0"/>
                <a:cs typeface="Times New Roman" panose="02020603050405020304" pitchFamily="18" charset="0"/>
              </a:rPr>
              <a:t>The analysis on demand of sarees is made by ‘types of sarees’ data.</a:t>
            </a:r>
          </a:p>
          <a:p>
            <a:r>
              <a:rPr lang="en-US" dirty="0">
                <a:solidFill>
                  <a:srgbClr val="C00000"/>
                </a:solidFill>
                <a:latin typeface="Times New Roman" panose="02020603050405020304" pitchFamily="18" charset="0"/>
                <a:cs typeface="Times New Roman" panose="02020603050405020304" pitchFamily="18" charset="0"/>
              </a:rPr>
              <a:t>The types of sarees data consists of saree types and number of sarees sold month wise.</a:t>
            </a:r>
          </a:p>
          <a:p>
            <a:r>
              <a:rPr lang="en-US" dirty="0">
                <a:solidFill>
                  <a:srgbClr val="C00000"/>
                </a:solidFill>
                <a:latin typeface="Times New Roman" panose="02020603050405020304" pitchFamily="18" charset="0"/>
                <a:cs typeface="Times New Roman" panose="02020603050405020304" pitchFamily="18" charset="0"/>
              </a:rPr>
              <a:t>It was filtered month wise and month wise distribution analysis was made.</a:t>
            </a:r>
          </a:p>
          <a:p>
            <a:r>
              <a:rPr lang="en-US" dirty="0">
                <a:solidFill>
                  <a:srgbClr val="C00000"/>
                </a:solidFill>
                <a:latin typeface="Times New Roman" panose="02020603050405020304" pitchFamily="18" charset="0"/>
                <a:cs typeface="Times New Roman" panose="02020603050405020304" pitchFamily="18" charset="0"/>
              </a:rPr>
              <a:t>A bar and pie chart was created for analysis.</a:t>
            </a:r>
          </a:p>
          <a:p>
            <a:endParaRPr lang="en-US" dirty="0">
              <a:solidFill>
                <a:srgbClr val="C00000"/>
              </a:solidFill>
              <a:latin typeface="Times New Roman" panose="02020603050405020304" pitchFamily="18" charset="0"/>
              <a:cs typeface="Times New Roman" panose="02020603050405020304" pitchFamily="18" charset="0"/>
            </a:endParaRPr>
          </a:p>
          <a:p>
            <a:endParaRPr lang="en-US" dirty="0">
              <a:solidFill>
                <a:srgbClr val="C0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D0617A2-F88E-4FFE-8911-9C51F8D5242D}"/>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BC822E-057B-4030-8750-9AF45EBB4479}"/>
              </a:ext>
            </a:extLst>
          </p:cNvPr>
          <p:cNvSpPr>
            <a:spLocks noGrp="1"/>
          </p:cNvSpPr>
          <p:nvPr>
            <p:ph type="sldNum" sz="quarter" idx="11"/>
          </p:nvPr>
        </p:nvSpPr>
        <p:spPr/>
        <p:txBody>
          <a:bodyPr/>
          <a:lstStyle/>
          <a:p>
            <a:fld id="{294A09A9-5501-47C1-A89A-A340965A2BE2}" type="slidenum">
              <a:rPr lang="en-US" smtClean="0"/>
              <a:pPr/>
              <a:t>8</a:t>
            </a:fld>
            <a:endParaRPr lang="en-US" dirty="0"/>
          </a:p>
        </p:txBody>
      </p:sp>
      <p:graphicFrame>
        <p:nvGraphicFramePr>
          <p:cNvPr id="6" name="Chart 5">
            <a:extLst>
              <a:ext uri="{FF2B5EF4-FFF2-40B4-BE49-F238E27FC236}">
                <a16:creationId xmlns:a16="http://schemas.microsoft.com/office/drawing/2014/main" id="{50483C30-5AFD-45F1-BACE-0D05C40D2E9F}"/>
              </a:ext>
            </a:extLst>
          </p:cNvPr>
          <p:cNvGraphicFramePr/>
          <p:nvPr>
            <p:extLst>
              <p:ext uri="{D42A27DB-BD31-4B8C-83A1-F6EECF244321}">
                <p14:modId xmlns:p14="http://schemas.microsoft.com/office/powerpoint/2010/main" val="2689815134"/>
              </p:ext>
            </p:extLst>
          </p:nvPr>
        </p:nvGraphicFramePr>
        <p:xfrm>
          <a:off x="6922008" y="1349688"/>
          <a:ext cx="4572000" cy="27051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99E4377A-349E-4B90-AB76-A1D138870D62}"/>
              </a:ext>
            </a:extLst>
          </p:cNvPr>
          <p:cNvGraphicFramePr/>
          <p:nvPr>
            <p:extLst>
              <p:ext uri="{D42A27DB-BD31-4B8C-83A1-F6EECF244321}">
                <p14:modId xmlns:p14="http://schemas.microsoft.com/office/powerpoint/2010/main" val="4132825307"/>
              </p:ext>
            </p:extLst>
          </p:nvPr>
        </p:nvGraphicFramePr>
        <p:xfrm>
          <a:off x="6524307" y="4189091"/>
          <a:ext cx="5548631" cy="25260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4631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6" grpId="0">
        <p:bldAsOne/>
      </p:bldGraphic>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FDFA-06FE-4D99-AB98-388A57439795}"/>
              </a:ext>
            </a:extLst>
          </p:cNvPr>
          <p:cNvSpPr>
            <a:spLocks noGrp="1"/>
          </p:cNvSpPr>
          <p:nvPr>
            <p:ph type="title"/>
          </p:nvPr>
        </p:nvSpPr>
        <p:spPr/>
        <p:txBody>
          <a:bodyPr>
            <a:normAutofit/>
          </a:bodyPr>
          <a:lstStyle/>
          <a:p>
            <a:r>
              <a:rPr lang="en-IN" sz="3200" b="1" u="sng" dirty="0">
                <a:solidFill>
                  <a:srgbClr val="7030A0"/>
                </a:solidFill>
              </a:rPr>
              <a:t>RESULTS AND FINDINGS</a:t>
            </a:r>
            <a:endParaRPr lang="en-US" sz="3200" b="1" u="sng" dirty="0">
              <a:solidFill>
                <a:srgbClr val="7030A0"/>
              </a:solidFill>
            </a:endParaRPr>
          </a:p>
        </p:txBody>
      </p:sp>
      <p:sp>
        <p:nvSpPr>
          <p:cNvPr id="3" name="Content Placeholder 2">
            <a:extLst>
              <a:ext uri="{FF2B5EF4-FFF2-40B4-BE49-F238E27FC236}">
                <a16:creationId xmlns:a16="http://schemas.microsoft.com/office/drawing/2014/main" id="{D98D02D2-6A31-4CD3-9E79-23B125F3DBB9}"/>
              </a:ext>
            </a:extLst>
          </p:cNvPr>
          <p:cNvSpPr>
            <a:spLocks noGrp="1"/>
          </p:cNvSpPr>
          <p:nvPr>
            <p:ph idx="1"/>
          </p:nvPr>
        </p:nvSpPr>
        <p:spPr>
          <a:xfrm>
            <a:off x="838200" y="1754185"/>
            <a:ext cx="10515600" cy="4370832"/>
          </a:xfrm>
        </p:spPr>
        <p:txBody>
          <a:bodyPr/>
          <a:lstStyle/>
          <a:p>
            <a:r>
              <a:rPr lang="en-IN" dirty="0">
                <a:solidFill>
                  <a:srgbClr val="C00000"/>
                </a:solidFill>
                <a:latin typeface="Times New Roman" panose="02020603050405020304" pitchFamily="18" charset="0"/>
                <a:cs typeface="Times New Roman" panose="02020603050405020304" pitchFamily="18" charset="0"/>
              </a:rPr>
              <a:t>From Sales data analysis, it was found that there is a large amount of sales in the month of April.</a:t>
            </a:r>
          </a:p>
          <a:p>
            <a:r>
              <a:rPr lang="en-IN" dirty="0">
                <a:solidFill>
                  <a:srgbClr val="C00000"/>
                </a:solidFill>
                <a:latin typeface="Times New Roman" panose="02020603050405020304" pitchFamily="18" charset="0"/>
                <a:cs typeface="Times New Roman" panose="02020603050405020304" pitchFamily="18" charset="0"/>
              </a:rPr>
              <a:t>From Purchase data analysis, it was found that there is a large amount of purchase in the month of March. It also shows that weft is the only raw material purchased a lot compared to other raw materials.</a:t>
            </a:r>
          </a:p>
          <a:p>
            <a:r>
              <a:rPr lang="en-IN" dirty="0">
                <a:solidFill>
                  <a:srgbClr val="C00000"/>
                </a:solidFill>
                <a:latin typeface="Times New Roman" panose="02020603050405020304" pitchFamily="18" charset="0"/>
                <a:cs typeface="Times New Roman" panose="02020603050405020304" pitchFamily="18" charset="0"/>
              </a:rPr>
              <a:t>From Expense data analysis, it was found that there is a lot of dying expense between the months of March and April.</a:t>
            </a:r>
          </a:p>
          <a:p>
            <a:r>
              <a:rPr lang="en-IN" dirty="0">
                <a:solidFill>
                  <a:srgbClr val="C00000"/>
                </a:solidFill>
                <a:latin typeface="Times New Roman" panose="02020603050405020304" pitchFamily="18" charset="0"/>
                <a:cs typeface="Times New Roman" panose="02020603050405020304" pitchFamily="18" charset="0"/>
              </a:rPr>
              <a:t>From sarees types data analysis, it was found that pure jari and thread bordered saree had a lot of demand and lotus butta pallu elephant type sarees are sold in a small quantity.</a:t>
            </a:r>
          </a:p>
          <a:p>
            <a:endParaRPr lang="en-US" dirty="0">
              <a:solidFill>
                <a:srgbClr val="C0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384D5CC-6D0F-429E-9026-15DEBA3B1681}"/>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A1A1068-1B81-4368-AF75-9213ECAAD93F}"/>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301269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{D844394D-3117-44CD-8BC1-2113B451DEDD}tf56410444_win32</Template>
  <TotalTime>1983</TotalTime>
  <Words>790</Words>
  <Application>Microsoft Office PowerPoint</Application>
  <PresentationFormat>Widescreen</PresentationFormat>
  <Paragraphs>74</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Baskerville</vt:lpstr>
      <vt:lpstr>Baskerville Old Face</vt:lpstr>
      <vt:lpstr>Calibri</vt:lpstr>
      <vt:lpstr>Gill Sans Light</vt:lpstr>
      <vt:lpstr>Gill Sans Nova</vt:lpstr>
      <vt:lpstr>Gill Sans Nova Light</vt:lpstr>
      <vt:lpstr>Times New Roman</vt:lpstr>
      <vt:lpstr>Wingdings</vt:lpstr>
      <vt:lpstr>Office Theme</vt:lpstr>
      <vt:lpstr>BUSINESS DATA MANAGEMENT PROJECT  DATA ANALYSIS OF ‘SREE SURIYAN’- SILK SAREES  MANUFACTURING COMPANY </vt:lpstr>
      <vt:lpstr>ORGANIZATION BACKGROUND</vt:lpstr>
      <vt:lpstr>PROBLEM STATEMENTS</vt:lpstr>
      <vt:lpstr>DATA COLLECTION</vt:lpstr>
      <vt:lpstr>ANALYSIS OF SALES DATA</vt:lpstr>
      <vt:lpstr>  ANALYSIS ON  PURCHASE OF RAW MATERIALS DATA  </vt:lpstr>
      <vt:lpstr>ANALYSIS OF EXPENSES DATA</vt:lpstr>
      <vt:lpstr>ANALYSIS ON DEMAND OF SAREES</vt:lpstr>
      <vt:lpstr>RESULTS AND FINDINGS</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DATA MANAGEMENT PROJECT  DATA ANALYSIS OF SREE SURIYAN SILK SAREES MANUFACTURING COMPANY</dc:title>
  <dc:creator>Sridevi Sridevi</dc:creator>
  <cp:lastModifiedBy>Sridevi Sridevi</cp:lastModifiedBy>
  <cp:revision>19</cp:revision>
  <dcterms:created xsi:type="dcterms:W3CDTF">2023-08-20T14:09:44Z</dcterms:created>
  <dcterms:modified xsi:type="dcterms:W3CDTF">2023-08-26T13:34:02Z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